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7" r:id="rId3"/>
    <p:sldId id="258" r:id="rId4"/>
    <p:sldId id="259" r:id="rId5"/>
    <p:sldId id="270" r:id="rId6"/>
    <p:sldId id="260" r:id="rId7"/>
    <p:sldId id="269"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f6"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8" autoAdjust="0"/>
    <p:restoredTop sz="94660"/>
  </p:normalViewPr>
  <p:slideViewPr>
    <p:cSldViewPr snapToGrid="0">
      <p:cViewPr>
        <p:scale>
          <a:sx n="100" d="100"/>
          <a:sy n="100" d="100"/>
        </p:scale>
        <p:origin x="390"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2BC6FAE-784A-46D9-96E4-D1F97A91937C}" type="datetimeFigureOut">
              <a:rPr lang="en-US" smtClean="0"/>
              <a:t>1/4/2016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1A1C5D-5D48-4FA2-9F1F-65BC3CA673CC}" type="slidenum">
              <a:rPr lang="en-US" smtClean="0"/>
              <a:t>‹#›</a:t>
            </a:fld>
            <a:endParaRPr lang="en-US"/>
          </a:p>
        </p:txBody>
      </p:sp>
    </p:spTree>
    <p:extLst>
      <p:ext uri="{BB962C8B-B14F-4D97-AF65-F5344CB8AC3E}">
        <p14:creationId xmlns:p14="http://schemas.microsoft.com/office/powerpoint/2010/main" val="380267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1A1C5D-5D48-4FA2-9F1F-65BC3CA673CC}" type="slidenum">
              <a:rPr lang="en-US" smtClean="0"/>
              <a:t>4</a:t>
            </a:fld>
            <a:endParaRPr lang="en-US"/>
          </a:p>
        </p:txBody>
      </p:sp>
    </p:spTree>
    <p:extLst>
      <p:ext uri="{BB962C8B-B14F-4D97-AF65-F5344CB8AC3E}">
        <p14:creationId xmlns:p14="http://schemas.microsoft.com/office/powerpoint/2010/main" val="296394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595A27-5805-4F5F-8186-EEE6990897A3}"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595A27-5805-4F5F-8186-EEE6990897A3}"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595A27-5805-4F5F-8186-EEE6990897A3}"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595A27-5805-4F5F-8186-EEE6990897A3}"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95A27-5805-4F5F-8186-EEE6990897A3}"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595A27-5805-4F5F-8186-EEE6990897A3}"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595A27-5805-4F5F-8186-EEE6990897A3}" type="datetimeFigureOut">
              <a:rPr lang="en-US" smtClean="0"/>
              <a:pPr/>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595A27-5805-4F5F-8186-EEE6990897A3}" type="datetimeFigureOut">
              <a:rPr lang="en-US" smtClean="0"/>
              <a:pPr/>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95A27-5805-4F5F-8186-EEE6990897A3}" type="datetimeFigureOut">
              <a:rPr lang="en-US" smtClean="0"/>
              <a:pPr/>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95A27-5805-4F5F-8186-EEE6990897A3}"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95A27-5805-4F5F-8186-EEE6990897A3}"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DCF1A-59B4-481E-AFFD-6DDC9971AA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95A27-5805-4F5F-8186-EEE6990897A3}" type="datetimeFigureOut">
              <a:rPr lang="en-US" smtClean="0"/>
              <a:pPr/>
              <a:t>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DCF1A-59B4-481E-AFFD-6DDC9971AAD4}" type="slidenum">
              <a:rPr lang="en-US" smtClean="0"/>
              <a:pPr/>
              <a:t>‹#›</a:t>
            </a:fld>
            <a:endParaRPr lang="en-US"/>
          </a:p>
        </p:txBody>
      </p:sp>
      <p:sp>
        <p:nvSpPr>
          <p:cNvPr id="7" name="Rectangle 6"/>
          <p:cNvSpPr/>
          <p:nvPr userDrawn="1"/>
        </p:nvSpPr>
        <p:spPr>
          <a:xfrm>
            <a:off x="152400" y="152400"/>
            <a:ext cx="8839200" cy="6553200"/>
          </a:xfrm>
          <a:prstGeom prst="rect">
            <a:avLst/>
          </a:prstGeom>
          <a:noFill/>
          <a:ln w="63500" cmpd="thickThi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sarah.williams@ung.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707" y="417115"/>
            <a:ext cx="8105298" cy="6026215"/>
          </a:xfrm>
          <a:prstGeom prst="rect">
            <a:avLst/>
          </a:prstGeom>
        </p:spPr>
      </p:pic>
    </p:spTree>
    <p:extLst>
      <p:ext uri="{BB962C8B-B14F-4D97-AF65-F5344CB8AC3E}">
        <p14:creationId xmlns:p14="http://schemas.microsoft.com/office/powerpoint/2010/main" val="353780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Fitness Challenge VII </a:t>
            </a:r>
            <a:br>
              <a:rPr lang="en-US" sz="3600" b="1" dirty="0" smtClean="0"/>
            </a:br>
            <a:r>
              <a:rPr lang="en-US" sz="3600" b="1" dirty="0"/>
              <a:t>Basic Guidelines</a:t>
            </a:r>
          </a:p>
        </p:txBody>
      </p:sp>
      <p:sp>
        <p:nvSpPr>
          <p:cNvPr id="3" name="Content Placeholder 2"/>
          <p:cNvSpPr>
            <a:spLocks noGrp="1"/>
          </p:cNvSpPr>
          <p:nvPr>
            <p:ph idx="1"/>
          </p:nvPr>
        </p:nvSpPr>
        <p:spPr/>
        <p:txBody>
          <a:bodyPr>
            <a:normAutofit fontScale="70000" lnSpcReduction="20000"/>
          </a:bodyPr>
          <a:lstStyle/>
          <a:p>
            <a:r>
              <a:rPr lang="en-US" dirty="0" smtClean="0"/>
              <a:t>Organization</a:t>
            </a:r>
          </a:p>
          <a:p>
            <a:pPr lvl="1"/>
            <a:r>
              <a:rPr lang="en-US" dirty="0" smtClean="0"/>
              <a:t>Teams of 3 – 5 people</a:t>
            </a:r>
          </a:p>
          <a:p>
            <a:pPr lvl="1"/>
            <a:r>
              <a:rPr lang="en-US" dirty="0" smtClean="0"/>
              <a:t>Each team selects a Captain who reports points</a:t>
            </a:r>
          </a:p>
          <a:p>
            <a:r>
              <a:rPr lang="en-US" dirty="0" smtClean="0"/>
              <a:t>Point Guidelines</a:t>
            </a:r>
          </a:p>
          <a:p>
            <a:pPr lvl="1"/>
            <a:r>
              <a:rPr lang="en-US" dirty="0" smtClean="0"/>
              <a:t>Earning Points</a:t>
            </a:r>
          </a:p>
          <a:p>
            <a:pPr lvl="2">
              <a:tabLst>
                <a:tab pos="4059238" algn="l"/>
              </a:tabLst>
            </a:pPr>
            <a:r>
              <a:rPr lang="en-US" dirty="0"/>
              <a:t>One point is awarded for every 15 minutes of physical activity.</a:t>
            </a:r>
            <a:endParaRPr lang="en-US" sz="1600" dirty="0"/>
          </a:p>
          <a:p>
            <a:pPr lvl="2">
              <a:tabLst>
                <a:tab pos="4059238" algn="l"/>
              </a:tabLst>
            </a:pPr>
            <a:r>
              <a:rPr lang="en-US" dirty="0"/>
              <a:t>POWER </a:t>
            </a:r>
            <a:r>
              <a:rPr lang="en-US" dirty="0" smtClean="0"/>
              <a:t>points </a:t>
            </a:r>
            <a:r>
              <a:rPr lang="en-US" dirty="0"/>
              <a:t>are available for attending special fitness sessions or for incentive days. </a:t>
            </a:r>
            <a:r>
              <a:rPr lang="en-US" dirty="0" smtClean="0"/>
              <a:t> Refer </a:t>
            </a:r>
            <a:r>
              <a:rPr lang="en-US" dirty="0"/>
              <a:t>to the calendar of events for the schedule of fitness sessions and check your email throughout the challenge for information on incentive days</a:t>
            </a:r>
            <a:r>
              <a:rPr lang="en-US" dirty="0" smtClean="0"/>
              <a:t>.</a:t>
            </a:r>
          </a:p>
          <a:p>
            <a:pPr lvl="1"/>
            <a:r>
              <a:rPr lang="en-US" dirty="0" smtClean="0"/>
              <a:t>Reporting Points</a:t>
            </a:r>
          </a:p>
          <a:p>
            <a:pPr lvl="2"/>
            <a:r>
              <a:rPr lang="en-US" dirty="0" smtClean="0"/>
              <a:t>Team members must report scores to team captain on the Sunday concluding a week (February 7, 14, 21, 28, and March 6).</a:t>
            </a:r>
            <a:endParaRPr lang="en-US" sz="1600" dirty="0" smtClean="0"/>
          </a:p>
          <a:p>
            <a:pPr lvl="2"/>
            <a:r>
              <a:rPr lang="en-US" dirty="0" smtClean="0"/>
              <a:t>Team captain must submit scores via email to </a:t>
            </a:r>
            <a:r>
              <a:rPr lang="en-US" dirty="0" smtClean="0">
                <a:hlinkClick r:id="rId2"/>
              </a:rPr>
              <a:t>sarah.williams@ung.edu</a:t>
            </a:r>
            <a:r>
              <a:rPr lang="en-US" dirty="0" smtClean="0"/>
              <a:t> every Monday by 12:00 PM (February 8, 15, 22, 29, and March 7).</a:t>
            </a:r>
            <a:endParaRPr lang="en-US" sz="1600" dirty="0" smtClean="0"/>
          </a:p>
          <a:p>
            <a:pPr lvl="2"/>
            <a:r>
              <a:rPr lang="en-US" dirty="0" smtClean="0"/>
              <a:t>All participants are required to track their individual points for the 5 week program in an honest manner.  Please see the Core Values.</a:t>
            </a:r>
            <a:endParaRPr lang="en-US" sz="1600" dirty="0" smtClean="0"/>
          </a:p>
          <a:p>
            <a:pPr lvl="1"/>
            <a:endParaRPr lang="en-US" dirty="0" smtClean="0"/>
          </a:p>
        </p:txBody>
      </p:sp>
      <p:sp>
        <p:nvSpPr>
          <p:cNvPr id="4" name="TextBox 3"/>
          <p:cNvSpPr txBox="1"/>
          <p:nvPr/>
        </p:nvSpPr>
        <p:spPr>
          <a:xfrm>
            <a:off x="6781800" y="1905000"/>
            <a:ext cx="1674497" cy="923330"/>
          </a:xfrm>
          <a:prstGeom prst="rect">
            <a:avLst/>
          </a:prstGeom>
          <a:noFill/>
          <a:ln>
            <a:solidFill>
              <a:schemeClr val="accent3"/>
            </a:solidFill>
          </a:ln>
        </p:spPr>
        <p:txBody>
          <a:bodyPr wrap="square" rtlCol="0">
            <a:spAutoFit/>
          </a:bodyPr>
          <a:lstStyle/>
          <a:p>
            <a:r>
              <a:rPr lang="en-US" b="1" dirty="0" smtClean="0">
                <a:solidFill>
                  <a:schemeClr val="accent6"/>
                </a:solidFill>
              </a:rPr>
              <a:t>On </a:t>
            </a:r>
            <a:r>
              <a:rPr lang="en-US" b="1" dirty="0">
                <a:solidFill>
                  <a:schemeClr val="accent6"/>
                </a:solidFill>
              </a:rPr>
              <a:t>Your Mark.  </a:t>
            </a:r>
            <a:endParaRPr lang="en-US" b="1" dirty="0" smtClean="0">
              <a:solidFill>
                <a:schemeClr val="accent6"/>
              </a:solidFill>
            </a:endParaRPr>
          </a:p>
          <a:p>
            <a:r>
              <a:rPr lang="en-US" b="1" dirty="0" smtClean="0">
                <a:solidFill>
                  <a:schemeClr val="accent6"/>
                </a:solidFill>
              </a:rPr>
              <a:t>Get </a:t>
            </a:r>
            <a:r>
              <a:rPr lang="en-US" b="1" dirty="0">
                <a:solidFill>
                  <a:schemeClr val="accent6"/>
                </a:solidFill>
              </a:rPr>
              <a:t>Set.  </a:t>
            </a:r>
            <a:endParaRPr lang="en-US" b="1" dirty="0" smtClean="0">
              <a:solidFill>
                <a:schemeClr val="accent6"/>
              </a:solidFill>
            </a:endParaRPr>
          </a:p>
          <a:p>
            <a:r>
              <a:rPr lang="en-US" b="1" dirty="0" smtClean="0">
                <a:solidFill>
                  <a:schemeClr val="accent6"/>
                </a:solidFill>
              </a:rPr>
              <a:t>GET </a:t>
            </a:r>
            <a:r>
              <a:rPr lang="en-US" b="1" dirty="0">
                <a:solidFill>
                  <a:schemeClr val="accent6"/>
                </a:solidFill>
              </a:rPr>
              <a:t>FIT</a:t>
            </a:r>
            <a:r>
              <a:rPr lang="en-US" b="1" dirty="0" smtClean="0">
                <a:solidFill>
                  <a:schemeClr val="accent6"/>
                </a:solidFill>
              </a:rPr>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Values</a:t>
            </a:r>
            <a:endParaRPr lang="en-US" dirty="0"/>
          </a:p>
        </p:txBody>
      </p:sp>
      <p:sp>
        <p:nvSpPr>
          <p:cNvPr id="3" name="Content Placeholder 2"/>
          <p:cNvSpPr>
            <a:spLocks noGrp="1"/>
          </p:cNvSpPr>
          <p:nvPr>
            <p:ph idx="1"/>
          </p:nvPr>
        </p:nvSpPr>
        <p:spPr>
          <a:xfrm>
            <a:off x="457200" y="1600201"/>
            <a:ext cx="8229600" cy="4086922"/>
          </a:xfrm>
        </p:spPr>
        <p:txBody>
          <a:bodyPr>
            <a:normAutofit fontScale="47500" lnSpcReduction="20000"/>
          </a:bodyPr>
          <a:lstStyle/>
          <a:p>
            <a:pPr>
              <a:buNone/>
            </a:pPr>
            <a:r>
              <a:rPr lang="en-US" b="1" dirty="0"/>
              <a:t>Courage</a:t>
            </a:r>
            <a:r>
              <a:rPr lang="en-US" dirty="0"/>
              <a:t> – demonstrating the individual and institutional character required to translate thought into action under adverse or challenging conditions</a:t>
            </a:r>
          </a:p>
          <a:p>
            <a:pPr>
              <a:buNone/>
            </a:pPr>
            <a:r>
              <a:rPr lang="en-US" dirty="0"/>
              <a:t> </a:t>
            </a:r>
          </a:p>
          <a:p>
            <a:pPr>
              <a:buNone/>
            </a:pPr>
            <a:r>
              <a:rPr lang="en-US" b="1" dirty="0"/>
              <a:t>Integrity</a:t>
            </a:r>
            <a:r>
              <a:rPr lang="en-US" dirty="0"/>
              <a:t> – cultivating in ourselves and in others the willingness and steadfastness to act honestly and ethically</a:t>
            </a:r>
          </a:p>
          <a:p>
            <a:pPr>
              <a:buNone/>
            </a:pPr>
            <a:r>
              <a:rPr lang="en-US" dirty="0"/>
              <a:t> </a:t>
            </a:r>
          </a:p>
          <a:p>
            <a:pPr>
              <a:buNone/>
            </a:pPr>
            <a:r>
              <a:rPr lang="en-US" b="1" dirty="0"/>
              <a:t>Loyalty</a:t>
            </a:r>
            <a:r>
              <a:rPr lang="en-US" dirty="0"/>
              <a:t> – being faithful to the mission of the university</a:t>
            </a:r>
          </a:p>
          <a:p>
            <a:pPr>
              <a:buNone/>
            </a:pPr>
            <a:r>
              <a:rPr lang="en-US" dirty="0"/>
              <a:t> </a:t>
            </a:r>
          </a:p>
          <a:p>
            <a:pPr>
              <a:buNone/>
            </a:pPr>
            <a:r>
              <a:rPr lang="en-US" b="1" dirty="0"/>
              <a:t>Respect</a:t>
            </a:r>
            <a:r>
              <a:rPr lang="en-US" dirty="0"/>
              <a:t> – acknowledging the dignity and worth of all beings and preserving the richness of our cultures and ecology</a:t>
            </a:r>
          </a:p>
          <a:p>
            <a:pPr>
              <a:buNone/>
            </a:pPr>
            <a:r>
              <a:rPr lang="en-US" dirty="0"/>
              <a:t> </a:t>
            </a:r>
          </a:p>
          <a:p>
            <a:pPr>
              <a:buNone/>
            </a:pPr>
            <a:r>
              <a:rPr lang="en-US" b="1" dirty="0"/>
              <a:t>Service</a:t>
            </a:r>
            <a:r>
              <a:rPr lang="en-US" dirty="0"/>
              <a:t> – giving of oneself to enhance the life and richness of the university and all of its members, as well as the larger community</a:t>
            </a:r>
          </a:p>
          <a:p>
            <a:pPr>
              <a:buNone/>
            </a:pPr>
            <a:r>
              <a:rPr lang="en-US" dirty="0"/>
              <a:t> </a:t>
            </a:r>
          </a:p>
          <a:p>
            <a:pPr>
              <a:buNone/>
            </a:pPr>
            <a:r>
              <a:rPr lang="en-US" b="1" dirty="0"/>
              <a:t>Truth</a:t>
            </a:r>
            <a:r>
              <a:rPr lang="en-US" dirty="0"/>
              <a:t> – searching for and honoring truth as it relates to academics, individuals, self, and society</a:t>
            </a:r>
          </a:p>
          <a:p>
            <a:pPr>
              <a:buNone/>
            </a:pPr>
            <a:r>
              <a:rPr lang="en-US" dirty="0"/>
              <a:t> </a:t>
            </a:r>
          </a:p>
          <a:p>
            <a:pPr>
              <a:buNone/>
            </a:pPr>
            <a:r>
              <a:rPr lang="en-US" b="1" dirty="0"/>
              <a:t>Wisdom</a:t>
            </a:r>
            <a:r>
              <a:rPr lang="en-US" dirty="0"/>
              <a:t> – making sound decisions in complex or ambiguous situations based on accumulated knowledge and experiences</a:t>
            </a:r>
          </a:p>
          <a:p>
            <a:endParaRPr lang="en-US" dirty="0"/>
          </a:p>
        </p:txBody>
      </p:sp>
      <p:sp>
        <p:nvSpPr>
          <p:cNvPr id="4" name="TextBox 3"/>
          <p:cNvSpPr txBox="1"/>
          <p:nvPr/>
        </p:nvSpPr>
        <p:spPr>
          <a:xfrm>
            <a:off x="5923155" y="5729865"/>
            <a:ext cx="2440259" cy="646331"/>
          </a:xfrm>
          <a:prstGeom prst="rect">
            <a:avLst/>
          </a:prstGeom>
          <a:noFill/>
          <a:ln>
            <a:solidFill>
              <a:schemeClr val="accent3"/>
            </a:solidFill>
          </a:ln>
        </p:spPr>
        <p:txBody>
          <a:bodyPr wrap="square" rtlCol="0">
            <a:spAutoFit/>
          </a:bodyPr>
          <a:lstStyle/>
          <a:p>
            <a:r>
              <a:rPr lang="en-US" b="1" dirty="0" smtClean="0">
                <a:solidFill>
                  <a:schemeClr val="accent6"/>
                </a:solidFill>
              </a:rPr>
              <a:t>Core Values apply to all student activities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5012"/>
          </a:xfrm>
        </p:spPr>
        <p:txBody>
          <a:bodyPr>
            <a:normAutofit/>
          </a:bodyPr>
          <a:lstStyle/>
          <a:p>
            <a:r>
              <a:rPr lang="en-US" sz="3600" dirty="0" smtClean="0"/>
              <a:t>Fitness Challenge VII – Calendar of Events</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067889148"/>
              </p:ext>
            </p:extLst>
          </p:nvPr>
        </p:nvGraphicFramePr>
        <p:xfrm>
          <a:off x="284936" y="1009647"/>
          <a:ext cx="8687613" cy="5648328"/>
        </p:xfrm>
        <a:graphic>
          <a:graphicData uri="http://schemas.openxmlformats.org/drawingml/2006/table">
            <a:tbl>
              <a:tblPr/>
              <a:tblGrid>
                <a:gridCol w="1030934"/>
                <a:gridCol w="265037"/>
                <a:gridCol w="1174931"/>
                <a:gridCol w="265037"/>
                <a:gridCol w="1313000"/>
                <a:gridCol w="133350"/>
                <a:gridCol w="1408545"/>
                <a:gridCol w="265037"/>
                <a:gridCol w="1030934"/>
                <a:gridCol w="265037"/>
                <a:gridCol w="1030934"/>
                <a:gridCol w="281732"/>
                <a:gridCol w="223105"/>
              </a:tblGrid>
              <a:tr h="182535">
                <a:tc>
                  <a:txBody>
                    <a:bodyPr/>
                    <a:lstStyle/>
                    <a:p>
                      <a:pPr marL="0" marR="0" algn="l">
                        <a:lnSpc>
                          <a:spcPct val="115000"/>
                        </a:lnSpc>
                        <a:spcBef>
                          <a:spcPts val="0"/>
                        </a:spcBef>
                        <a:spcAft>
                          <a:spcPts val="0"/>
                        </a:spcAft>
                      </a:pPr>
                      <a:r>
                        <a:rPr lang="en-US" sz="700" b="1" dirty="0">
                          <a:solidFill>
                            <a:schemeClr val="tx1"/>
                          </a:solidFill>
                          <a:latin typeface="Calibri"/>
                          <a:ea typeface="Calibri"/>
                          <a:cs typeface="Times New Roman"/>
                        </a:rPr>
                        <a:t>Sun</a:t>
                      </a:r>
                      <a:endParaRPr lang="en-US" sz="1000" b="1" dirty="0">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endParaRPr lang="en-US" sz="7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r>
                        <a:rPr lang="en-US" sz="700" b="1">
                          <a:solidFill>
                            <a:schemeClr val="tx1"/>
                          </a:solidFill>
                          <a:latin typeface="Calibri"/>
                          <a:ea typeface="Calibri"/>
                          <a:cs typeface="Times New Roman"/>
                        </a:rPr>
                        <a:t>Mon</a:t>
                      </a:r>
                      <a:endParaRPr lang="en-US" sz="10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endParaRPr lang="en-US" sz="7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r>
                        <a:rPr lang="en-US" sz="700" b="1" dirty="0">
                          <a:solidFill>
                            <a:schemeClr val="tx1"/>
                          </a:solidFill>
                          <a:latin typeface="Calibri"/>
                          <a:ea typeface="Calibri"/>
                          <a:cs typeface="Times New Roman"/>
                        </a:rPr>
                        <a:t>Tue</a:t>
                      </a:r>
                      <a:endParaRPr lang="en-US" sz="1000" b="1" dirty="0">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endParaRPr lang="en-US" sz="7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r>
                        <a:rPr lang="en-US" sz="700" b="1">
                          <a:solidFill>
                            <a:schemeClr val="tx1"/>
                          </a:solidFill>
                          <a:latin typeface="Calibri"/>
                          <a:ea typeface="Calibri"/>
                          <a:cs typeface="Times New Roman"/>
                        </a:rPr>
                        <a:t>Wed</a:t>
                      </a:r>
                      <a:endParaRPr lang="en-US" sz="10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endParaRPr lang="en-US" sz="7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r>
                        <a:rPr lang="en-US" sz="700" b="1">
                          <a:solidFill>
                            <a:schemeClr val="tx1"/>
                          </a:solidFill>
                          <a:latin typeface="Calibri"/>
                          <a:ea typeface="Calibri"/>
                          <a:cs typeface="Times New Roman"/>
                        </a:rPr>
                        <a:t>Thu</a:t>
                      </a:r>
                      <a:endParaRPr lang="en-US" sz="10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endParaRPr lang="en-US" sz="700" b="1">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r>
                        <a:rPr lang="en-US" sz="700" b="1" dirty="0">
                          <a:solidFill>
                            <a:schemeClr val="tx1"/>
                          </a:solidFill>
                          <a:latin typeface="Calibri"/>
                          <a:ea typeface="Calibri"/>
                          <a:cs typeface="Times New Roman"/>
                        </a:rPr>
                        <a:t>Fri</a:t>
                      </a:r>
                      <a:endParaRPr lang="en-US" sz="1000" b="1" dirty="0">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endParaRPr lang="en-US" sz="700">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marL="0" marR="0" algn="l">
                        <a:lnSpc>
                          <a:spcPct val="115000"/>
                        </a:lnSpc>
                        <a:spcBef>
                          <a:spcPts val="0"/>
                        </a:spcBef>
                        <a:spcAft>
                          <a:spcPts val="0"/>
                        </a:spcAft>
                      </a:pPr>
                      <a:r>
                        <a:rPr lang="en-US" sz="700" b="1" dirty="0">
                          <a:solidFill>
                            <a:schemeClr val="tx1"/>
                          </a:solidFill>
                          <a:latin typeface="Calibri"/>
                          <a:ea typeface="Calibri"/>
                          <a:cs typeface="Times New Roman"/>
                        </a:rPr>
                        <a:t>Sat</a:t>
                      </a:r>
                      <a:endParaRPr lang="en-US" sz="700" dirty="0">
                        <a:solidFill>
                          <a:schemeClr val="tx1"/>
                        </a:solidFill>
                        <a:latin typeface="Calibri"/>
                        <a:ea typeface="Calibri"/>
                        <a:cs typeface="Times New Roman"/>
                      </a:endParaRPr>
                    </a:p>
                  </a:txBody>
                  <a:tcPr marL="40568" marR="40568"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719542">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Opening Ceremony</a:t>
                      </a:r>
                    </a:p>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12:00</a:t>
                      </a:r>
                      <a:r>
                        <a:rPr lang="en-US" sz="600" baseline="0" dirty="0" smtClean="0">
                          <a:solidFill>
                            <a:schemeClr val="tx1"/>
                          </a:solidFill>
                          <a:latin typeface="Calibri"/>
                          <a:ea typeface="Calibri"/>
                          <a:cs typeface="Times New Roman"/>
                        </a:rPr>
                        <a:t> </a:t>
                      </a:r>
                      <a:r>
                        <a:rPr lang="en-US" sz="600" dirty="0" smtClean="0">
                          <a:solidFill>
                            <a:schemeClr val="tx1"/>
                          </a:solidFill>
                          <a:latin typeface="Calibri"/>
                          <a:ea typeface="Calibri"/>
                          <a:cs typeface="Times New Roman"/>
                        </a:rPr>
                        <a:t>PM </a:t>
                      </a:r>
                      <a:r>
                        <a:rPr lang="en-US" sz="600" dirty="0" smtClean="0">
                          <a:solidFill>
                            <a:schemeClr val="tx1"/>
                          </a:solidFill>
                          <a:latin typeface="+mn-lt"/>
                          <a:ea typeface="Calibri"/>
                          <a:cs typeface="Times New Roman"/>
                        </a:rPr>
                        <a:t>Young 202</a:t>
                      </a:r>
                    </a:p>
                    <a:p>
                      <a:pPr marL="0" marR="0" algn="l">
                        <a:lnSpc>
                          <a:spcPct val="115000"/>
                        </a:lnSpc>
                        <a:spcBef>
                          <a:spcPts val="0"/>
                        </a:spcBef>
                        <a:spcAft>
                          <a:spcPts val="0"/>
                        </a:spcAft>
                      </a:pP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2 POIWER points</a:t>
                      </a: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a:t>
                      </a:r>
                    </a:p>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Teaching </a:t>
                      </a:r>
                      <a:r>
                        <a:rPr lang="en-US" sz="600" dirty="0" smtClean="0">
                          <a:solidFill>
                            <a:schemeClr val="tx1"/>
                          </a:solidFill>
                          <a:latin typeface="Calibri"/>
                          <a:ea typeface="Calibri"/>
                          <a:cs typeface="Times New Roman"/>
                        </a:rPr>
                        <a:t>Tuesday – Circuit Training</a:t>
                      </a:r>
                      <a:endParaRPr lang="en-US" sz="600" dirty="0" smtClean="0">
                        <a:solidFill>
                          <a:schemeClr val="tx1"/>
                        </a:solidFill>
                        <a:latin typeface="Calibri"/>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12:00 in Rec</a:t>
                      </a:r>
                      <a:r>
                        <a:rPr lang="en-US" sz="600" baseline="0" dirty="0" smtClean="0">
                          <a:solidFill>
                            <a:schemeClr val="tx1"/>
                          </a:solidFill>
                          <a:latin typeface="Calibri"/>
                          <a:ea typeface="Calibri"/>
                          <a:cs typeface="Times New Roman"/>
                        </a:rPr>
                        <a:t> Center Group Exercise Room</a:t>
                      </a:r>
                    </a:p>
                    <a:p>
                      <a:pPr marL="0" marR="0" algn="l">
                        <a:lnSpc>
                          <a:spcPct val="115000"/>
                        </a:lnSpc>
                        <a:spcBef>
                          <a:spcPts val="0"/>
                        </a:spcBef>
                        <a:spcAft>
                          <a:spcPts val="0"/>
                        </a:spcAft>
                      </a:pPr>
                      <a:r>
                        <a:rPr lang="en-US" sz="600" baseline="0" dirty="0" smtClean="0">
                          <a:solidFill>
                            <a:schemeClr val="tx1"/>
                          </a:solidFill>
                          <a:latin typeface="Calibri"/>
                          <a:ea typeface="Calibri"/>
                          <a:cs typeface="Times New Roman"/>
                        </a:rPr>
                        <a:t>3 POWER points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mn-lt"/>
                          <a:ea typeface="Calibri"/>
                          <a:cs typeface="Times New Roman"/>
                        </a:rPr>
                        <a:t>3</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Wise Wednesday</a:t>
                      </a:r>
                    </a:p>
                    <a:p>
                      <a:pPr marL="0" marR="0" algn="l">
                        <a:lnSpc>
                          <a:spcPct val="115000"/>
                        </a:lnSpc>
                        <a:spcBef>
                          <a:spcPts val="0"/>
                        </a:spcBef>
                        <a:spcAft>
                          <a:spcPts val="0"/>
                        </a:spcAft>
                      </a:pPr>
                      <a:r>
                        <a:rPr lang="en-US" sz="600" b="1" u="sng" dirty="0" smtClean="0">
                          <a:solidFill>
                            <a:schemeClr val="tx1"/>
                          </a:solidFill>
                          <a:latin typeface="+mn-lt"/>
                          <a:ea typeface="Calibri"/>
                          <a:cs typeface="Times New Roman"/>
                        </a:rPr>
                        <a:t>Goal Setting</a:t>
                      </a:r>
                      <a:r>
                        <a:rPr lang="en-US" sz="600" b="1" u="none" dirty="0" smtClean="0">
                          <a:solidFill>
                            <a:schemeClr val="tx1"/>
                          </a:solidFill>
                          <a:latin typeface="+mn-lt"/>
                          <a:ea typeface="Calibri"/>
                          <a:cs typeface="Times New Roman"/>
                        </a:rPr>
                        <a:t> </a:t>
                      </a:r>
                    </a:p>
                    <a:p>
                      <a:pPr marL="0" marR="0" algn="l">
                        <a:lnSpc>
                          <a:spcPct val="115000"/>
                        </a:lnSpc>
                        <a:spcBef>
                          <a:spcPts val="0"/>
                        </a:spcBef>
                        <a:spcAft>
                          <a:spcPts val="0"/>
                        </a:spcAft>
                      </a:pPr>
                      <a:r>
                        <a:rPr lang="en-US" sz="600" b="0" u="none" dirty="0" smtClean="0">
                          <a:solidFill>
                            <a:schemeClr val="tx1"/>
                          </a:solidFill>
                          <a:latin typeface="+mn-lt"/>
                          <a:ea typeface="Calibri"/>
                          <a:cs typeface="Times New Roman"/>
                        </a:rPr>
                        <a:t>12:00 &amp; 5:30 </a:t>
                      </a:r>
                      <a:r>
                        <a:rPr lang="en-US" sz="600" b="0" u="none" smtClean="0">
                          <a:solidFill>
                            <a:schemeClr val="tx1"/>
                          </a:solidFill>
                          <a:latin typeface="+mn-lt"/>
                          <a:ea typeface="Calibri"/>
                          <a:cs typeface="Times New Roman"/>
                        </a:rPr>
                        <a:t>in Young 112</a:t>
                      </a:r>
                      <a:endParaRPr lang="en-US" sz="600" b="0" u="none"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3 POWER points</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4</a:t>
                      </a:r>
                    </a:p>
                    <a:p>
                      <a:pPr marL="0" marR="0" indent="0" algn="l" defTabSz="914400" rtl="0" eaLnBrk="1" fontAlgn="auto" latinLnBrk="0" hangingPunct="1">
                        <a:lnSpc>
                          <a:spcPct val="115000"/>
                        </a:lnSpc>
                        <a:spcBef>
                          <a:spcPts val="0"/>
                        </a:spcBef>
                        <a:spcAft>
                          <a:spcPts val="0"/>
                        </a:spcAft>
                        <a:buClrTx/>
                        <a:buSzTx/>
                        <a:buFontTx/>
                        <a:buNone/>
                        <a:tabLst/>
                        <a:defRPr/>
                      </a:pPr>
                      <a:r>
                        <a:rPr lang="en-US" sz="600" dirty="0" smtClean="0">
                          <a:solidFill>
                            <a:schemeClr val="tx1"/>
                          </a:solidFill>
                          <a:latin typeface="+mn-lt"/>
                          <a:ea typeface="Calibri"/>
                          <a:cs typeface="Times New Roman"/>
                        </a:rPr>
                        <a:t>Healthy Heart Month Blood Pressure Check – Rec Center 12:00 PM &amp; 5:30 PM – 1 POWER point</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5</a:t>
                      </a:r>
                    </a:p>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Fitness </a:t>
                      </a:r>
                      <a:r>
                        <a:rPr lang="en-US" sz="600" dirty="0">
                          <a:solidFill>
                            <a:schemeClr val="tx1"/>
                          </a:solidFill>
                          <a:latin typeface="Calibri"/>
                          <a:ea typeface="Calibri"/>
                          <a:cs typeface="Times New Roman"/>
                        </a:rPr>
                        <a:t>Friday</a:t>
                      </a:r>
                    </a:p>
                    <a:p>
                      <a:pPr marL="0" marR="0" algn="l">
                        <a:lnSpc>
                          <a:spcPct val="115000"/>
                        </a:lnSpc>
                        <a:spcBef>
                          <a:spcPts val="0"/>
                        </a:spcBef>
                        <a:spcAft>
                          <a:spcPts val="0"/>
                        </a:spcAft>
                      </a:pPr>
                      <a:r>
                        <a:rPr lang="en-US" sz="600" dirty="0">
                          <a:solidFill>
                            <a:schemeClr val="tx1"/>
                          </a:solidFill>
                          <a:latin typeface="Calibri"/>
                          <a:ea typeface="Calibri"/>
                          <a:cs typeface="Times New Roman"/>
                        </a:rPr>
                        <a:t>2 POWER </a:t>
                      </a:r>
                      <a:r>
                        <a:rPr lang="en-US" sz="600" dirty="0" smtClean="0">
                          <a:solidFill>
                            <a:schemeClr val="tx1"/>
                          </a:solidFill>
                          <a:latin typeface="Calibri"/>
                          <a:ea typeface="Calibri"/>
                          <a:cs typeface="Times New Roman"/>
                        </a:rPr>
                        <a:t>points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6</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r>
              <a:tr h="137921">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r>
              <a:tr h="860191">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7</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b="1" dirty="0">
                          <a:solidFill>
                            <a:schemeClr val="tx1"/>
                          </a:solidFill>
                          <a:latin typeface="Calibri"/>
                          <a:ea typeface="Calibri"/>
                          <a:cs typeface="Times New Roman"/>
                        </a:rPr>
                        <a:t>Points due to Team Captains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8</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endParaRPr lang="en-US" sz="600" dirty="0" smtClean="0">
                        <a:solidFill>
                          <a:schemeClr val="tx1"/>
                        </a:solidFill>
                        <a:latin typeface="Calibri"/>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Team </a:t>
                      </a:r>
                      <a:r>
                        <a:rPr lang="en-US" sz="600" dirty="0">
                          <a:solidFill>
                            <a:schemeClr val="tx1"/>
                          </a:solidFill>
                          <a:latin typeface="Calibri"/>
                          <a:ea typeface="Calibri"/>
                          <a:cs typeface="Times New Roman"/>
                        </a:rPr>
                        <a:t>Captains: team’s points due to Sarah by </a:t>
                      </a:r>
                      <a:r>
                        <a:rPr lang="en-US" sz="600" b="1" u="sng" dirty="0">
                          <a:solidFill>
                            <a:schemeClr val="tx1"/>
                          </a:solidFill>
                          <a:latin typeface="Calibri"/>
                          <a:ea typeface="Calibri"/>
                          <a:cs typeface="Times New Roman"/>
                        </a:rPr>
                        <a:t>NOON</a:t>
                      </a:r>
                      <a:r>
                        <a:rPr lang="en-US" sz="600" dirty="0">
                          <a:solidFill>
                            <a:schemeClr val="tx1"/>
                          </a:solidFill>
                          <a:latin typeface="Calibri"/>
                          <a:ea typeface="Calibri"/>
                          <a:cs typeface="Times New Roman"/>
                        </a:rPr>
                        <a:t>!</a:t>
                      </a: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9</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Teaching </a:t>
                      </a:r>
                      <a:r>
                        <a:rPr lang="en-US" sz="600" dirty="0" smtClean="0">
                          <a:solidFill>
                            <a:schemeClr val="tx1"/>
                          </a:solidFill>
                          <a:latin typeface="+mn-lt"/>
                          <a:ea typeface="Calibri"/>
                          <a:cs typeface="Times New Roman"/>
                        </a:rPr>
                        <a:t>Tuesday – Full Body Using Dumbbells</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 in Rec</a:t>
                      </a:r>
                      <a:r>
                        <a:rPr lang="en-US" sz="600" baseline="0" dirty="0" smtClean="0">
                          <a:solidFill>
                            <a:schemeClr val="tx1"/>
                          </a:solidFill>
                          <a:latin typeface="+mn-lt"/>
                          <a:ea typeface="Calibri"/>
                          <a:cs typeface="Times New Roman"/>
                        </a:rPr>
                        <a:t> Center Group Exercise Room</a:t>
                      </a:r>
                    </a:p>
                    <a:p>
                      <a:pPr marL="0" marR="0" algn="l">
                        <a:lnSpc>
                          <a:spcPct val="115000"/>
                        </a:lnSpc>
                        <a:spcBef>
                          <a:spcPts val="0"/>
                        </a:spcBef>
                        <a:spcAft>
                          <a:spcPts val="0"/>
                        </a:spcAft>
                      </a:pPr>
                      <a:r>
                        <a:rPr lang="en-US" sz="600" baseline="0" dirty="0" smtClean="0">
                          <a:solidFill>
                            <a:schemeClr val="tx1"/>
                          </a:solidFill>
                          <a:latin typeface="+mn-lt"/>
                          <a:ea typeface="Calibri"/>
                          <a:cs typeface="Times New Roman"/>
                        </a:rPr>
                        <a:t>3 POWER points</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mn-lt"/>
                          <a:ea typeface="Calibri"/>
                          <a:cs typeface="Times New Roman"/>
                        </a:rPr>
                        <a:t>10</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Wise Wednesday</a:t>
                      </a:r>
                    </a:p>
                    <a:p>
                      <a:pPr marL="0" marR="0" algn="l">
                        <a:lnSpc>
                          <a:spcPct val="115000"/>
                        </a:lnSpc>
                        <a:spcBef>
                          <a:spcPts val="0"/>
                        </a:spcBef>
                        <a:spcAft>
                          <a:spcPts val="0"/>
                        </a:spcAft>
                      </a:pPr>
                      <a:r>
                        <a:rPr lang="en-US" sz="600" b="1" u="sng" dirty="0" smtClean="0">
                          <a:solidFill>
                            <a:schemeClr val="tx1"/>
                          </a:solidFill>
                          <a:latin typeface="+mn-lt"/>
                          <a:ea typeface="Calibri"/>
                          <a:cs typeface="Times New Roman"/>
                        </a:rPr>
                        <a:t>How to Build Your Own Exercise Program</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a:t>
                      </a:r>
                      <a:r>
                        <a:rPr lang="en-US" sz="600" baseline="0" dirty="0" smtClean="0">
                          <a:solidFill>
                            <a:schemeClr val="tx1"/>
                          </a:solidFill>
                          <a:latin typeface="+mn-lt"/>
                          <a:ea typeface="Calibri"/>
                          <a:cs typeface="Times New Roman"/>
                        </a:rPr>
                        <a:t> &amp; 5:30 in Young 112</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3 POWER points</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11</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Healthy Heart Month Blood Pressure Check – Rec Center </a:t>
                      </a:r>
                      <a:r>
                        <a:rPr lang="en-US" sz="600" dirty="0" smtClean="0">
                          <a:solidFill>
                            <a:schemeClr val="tx1"/>
                          </a:solidFill>
                          <a:latin typeface="Calibri"/>
                          <a:ea typeface="Calibri"/>
                          <a:cs typeface="Times New Roman"/>
                        </a:rPr>
                        <a:t>12:00 </a:t>
                      </a:r>
                      <a:r>
                        <a:rPr lang="en-US" sz="600" dirty="0">
                          <a:solidFill>
                            <a:schemeClr val="tx1"/>
                          </a:solidFill>
                          <a:latin typeface="Calibri"/>
                          <a:ea typeface="Calibri"/>
                          <a:cs typeface="Times New Roman"/>
                        </a:rPr>
                        <a:t>PM &amp; </a:t>
                      </a:r>
                      <a:r>
                        <a:rPr lang="en-US" sz="600" dirty="0" smtClean="0">
                          <a:solidFill>
                            <a:schemeClr val="tx1"/>
                          </a:solidFill>
                          <a:latin typeface="Calibri"/>
                          <a:ea typeface="Calibri"/>
                          <a:cs typeface="Times New Roman"/>
                        </a:rPr>
                        <a:t>5:30 </a:t>
                      </a:r>
                      <a:r>
                        <a:rPr lang="en-US" sz="600" dirty="0">
                          <a:solidFill>
                            <a:schemeClr val="tx1"/>
                          </a:solidFill>
                          <a:latin typeface="Calibri"/>
                          <a:ea typeface="Calibri"/>
                          <a:cs typeface="Times New Roman"/>
                        </a:rPr>
                        <a:t>PM – 1 POWER </a:t>
                      </a:r>
                      <a:r>
                        <a:rPr lang="en-US" sz="600" dirty="0" smtClean="0">
                          <a:solidFill>
                            <a:schemeClr val="tx1"/>
                          </a:solidFill>
                          <a:latin typeface="Calibri"/>
                          <a:ea typeface="Calibri"/>
                          <a:cs typeface="Times New Roman"/>
                        </a:rPr>
                        <a:t>point</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12</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Fitness Friday</a:t>
                      </a:r>
                    </a:p>
                    <a:p>
                      <a:pPr marL="0" marR="0" algn="l">
                        <a:lnSpc>
                          <a:spcPct val="115000"/>
                        </a:lnSpc>
                        <a:spcBef>
                          <a:spcPts val="0"/>
                        </a:spcBef>
                        <a:spcAft>
                          <a:spcPts val="0"/>
                        </a:spcAft>
                      </a:pPr>
                      <a:r>
                        <a:rPr lang="en-US" sz="600" dirty="0">
                          <a:solidFill>
                            <a:schemeClr val="tx1"/>
                          </a:solidFill>
                          <a:latin typeface="Calibri"/>
                          <a:ea typeface="Calibri"/>
                          <a:cs typeface="Times New Roman"/>
                        </a:rPr>
                        <a:t>2 POWER </a:t>
                      </a:r>
                      <a:r>
                        <a:rPr lang="en-US" sz="600" dirty="0" smtClean="0">
                          <a:solidFill>
                            <a:schemeClr val="tx1"/>
                          </a:solidFill>
                          <a:latin typeface="Calibri"/>
                          <a:ea typeface="Calibri"/>
                          <a:cs typeface="Times New Roman"/>
                        </a:rPr>
                        <a:t>points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13</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r>
              <a:tr h="137921">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r>
              <a:tr h="860191">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14</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b="1" dirty="0">
                          <a:solidFill>
                            <a:schemeClr val="tx1"/>
                          </a:solidFill>
                          <a:latin typeface="Calibri"/>
                          <a:ea typeface="Calibri"/>
                          <a:cs typeface="Times New Roman"/>
                        </a:rPr>
                        <a:t>Points due to Team Captains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15</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Team Captains: team’s points due to Sarah by </a:t>
                      </a:r>
                      <a:r>
                        <a:rPr lang="en-US" sz="600" b="1" u="sng" dirty="0">
                          <a:solidFill>
                            <a:schemeClr val="tx1"/>
                          </a:solidFill>
                          <a:latin typeface="Calibri"/>
                          <a:ea typeface="Calibri"/>
                          <a:cs typeface="Times New Roman"/>
                        </a:rPr>
                        <a:t>NOON</a:t>
                      </a:r>
                      <a:r>
                        <a:rPr lang="en-US" sz="600" dirty="0">
                          <a:solidFill>
                            <a:schemeClr val="tx1"/>
                          </a:solidFill>
                          <a:latin typeface="Calibri"/>
                          <a:ea typeface="Calibri"/>
                          <a:cs typeface="Times New Roman"/>
                        </a:rPr>
                        <a:t>!</a:t>
                      </a: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16</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Teaching </a:t>
                      </a:r>
                      <a:r>
                        <a:rPr lang="en-US" sz="600" dirty="0" smtClean="0">
                          <a:solidFill>
                            <a:schemeClr val="tx1"/>
                          </a:solidFill>
                          <a:latin typeface="+mn-lt"/>
                          <a:ea typeface="Calibri"/>
                          <a:cs typeface="Times New Roman"/>
                        </a:rPr>
                        <a:t>Tuesday - HIIT</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 in Rec</a:t>
                      </a:r>
                      <a:r>
                        <a:rPr lang="en-US" sz="600" baseline="0" dirty="0" smtClean="0">
                          <a:solidFill>
                            <a:schemeClr val="tx1"/>
                          </a:solidFill>
                          <a:latin typeface="+mn-lt"/>
                          <a:ea typeface="Calibri"/>
                          <a:cs typeface="Times New Roman"/>
                        </a:rPr>
                        <a:t> Center Group Exercise Room</a:t>
                      </a:r>
                    </a:p>
                    <a:p>
                      <a:pPr marL="0" marR="0" algn="l">
                        <a:lnSpc>
                          <a:spcPct val="115000"/>
                        </a:lnSpc>
                        <a:spcBef>
                          <a:spcPts val="0"/>
                        </a:spcBef>
                        <a:spcAft>
                          <a:spcPts val="0"/>
                        </a:spcAft>
                      </a:pPr>
                      <a:r>
                        <a:rPr lang="en-US" sz="600" baseline="0" dirty="0" smtClean="0">
                          <a:solidFill>
                            <a:schemeClr val="tx1"/>
                          </a:solidFill>
                          <a:latin typeface="+mn-lt"/>
                          <a:ea typeface="Calibri"/>
                          <a:cs typeface="Times New Roman"/>
                        </a:rPr>
                        <a:t>3 POWER points</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mn-lt"/>
                          <a:ea typeface="Calibri"/>
                          <a:cs typeface="Times New Roman"/>
                        </a:rPr>
                        <a:t>17</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Wise Wednesday</a:t>
                      </a:r>
                    </a:p>
                    <a:p>
                      <a:pPr marL="0" marR="0" algn="l">
                        <a:lnSpc>
                          <a:spcPct val="115000"/>
                        </a:lnSpc>
                        <a:spcBef>
                          <a:spcPts val="0"/>
                        </a:spcBef>
                        <a:spcAft>
                          <a:spcPts val="0"/>
                        </a:spcAft>
                      </a:pPr>
                      <a:r>
                        <a:rPr lang="en-US" sz="600" b="1" u="sng" dirty="0" smtClean="0">
                          <a:solidFill>
                            <a:schemeClr val="tx1"/>
                          </a:solidFill>
                          <a:latin typeface="+mn-lt"/>
                          <a:ea typeface="Calibri"/>
                          <a:cs typeface="Times New Roman"/>
                        </a:rPr>
                        <a:t>Healthy Eating 101</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a:t>
                      </a:r>
                      <a:r>
                        <a:rPr lang="en-US" sz="600" baseline="0" dirty="0" smtClean="0">
                          <a:solidFill>
                            <a:schemeClr val="tx1"/>
                          </a:solidFill>
                          <a:latin typeface="+mn-lt"/>
                          <a:ea typeface="Calibri"/>
                          <a:cs typeface="Times New Roman"/>
                        </a:rPr>
                        <a:t> &amp; 5:30 in Young 112</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3 POWER points</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18</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Healthy Heart Month Blood Pressure Check – Rec Center </a:t>
                      </a:r>
                      <a:r>
                        <a:rPr lang="en-US" sz="600" dirty="0" smtClean="0">
                          <a:solidFill>
                            <a:schemeClr val="tx1"/>
                          </a:solidFill>
                          <a:latin typeface="Calibri"/>
                          <a:ea typeface="Calibri"/>
                          <a:cs typeface="Times New Roman"/>
                        </a:rPr>
                        <a:t>12:00 </a:t>
                      </a:r>
                      <a:r>
                        <a:rPr lang="en-US" sz="600" dirty="0">
                          <a:solidFill>
                            <a:schemeClr val="tx1"/>
                          </a:solidFill>
                          <a:latin typeface="Calibri"/>
                          <a:ea typeface="Calibri"/>
                          <a:cs typeface="Times New Roman"/>
                        </a:rPr>
                        <a:t>PM &amp; </a:t>
                      </a:r>
                      <a:r>
                        <a:rPr lang="en-US" sz="600" dirty="0" smtClean="0">
                          <a:solidFill>
                            <a:schemeClr val="tx1"/>
                          </a:solidFill>
                          <a:latin typeface="Calibri"/>
                          <a:ea typeface="Calibri"/>
                          <a:cs typeface="Times New Roman"/>
                        </a:rPr>
                        <a:t>5:30 </a:t>
                      </a:r>
                      <a:r>
                        <a:rPr lang="en-US" sz="600" dirty="0">
                          <a:solidFill>
                            <a:schemeClr val="tx1"/>
                          </a:solidFill>
                          <a:latin typeface="Calibri"/>
                          <a:ea typeface="Calibri"/>
                          <a:cs typeface="Times New Roman"/>
                        </a:rPr>
                        <a:t>PM – 1 </a:t>
                      </a:r>
                      <a:r>
                        <a:rPr lang="en-US" sz="600" dirty="0" smtClean="0">
                          <a:solidFill>
                            <a:schemeClr val="tx1"/>
                          </a:solidFill>
                          <a:latin typeface="Calibri"/>
                          <a:ea typeface="Calibri"/>
                          <a:cs typeface="Times New Roman"/>
                        </a:rPr>
                        <a:t>POWER point</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19</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Fitness Friday</a:t>
                      </a:r>
                    </a:p>
                    <a:p>
                      <a:pPr marL="0" marR="0" algn="l">
                        <a:lnSpc>
                          <a:spcPct val="115000"/>
                        </a:lnSpc>
                        <a:spcBef>
                          <a:spcPts val="0"/>
                        </a:spcBef>
                        <a:spcAft>
                          <a:spcPts val="0"/>
                        </a:spcAft>
                      </a:pPr>
                      <a:r>
                        <a:rPr lang="en-US" sz="600" dirty="0">
                          <a:solidFill>
                            <a:schemeClr val="tx1"/>
                          </a:solidFill>
                          <a:latin typeface="Calibri"/>
                          <a:ea typeface="Calibri"/>
                          <a:cs typeface="Times New Roman"/>
                        </a:rPr>
                        <a:t>2 POWER </a:t>
                      </a:r>
                      <a:r>
                        <a:rPr lang="en-US" sz="600" dirty="0" smtClean="0">
                          <a:solidFill>
                            <a:schemeClr val="tx1"/>
                          </a:solidFill>
                          <a:latin typeface="Calibri"/>
                          <a:ea typeface="Calibri"/>
                          <a:cs typeface="Times New Roman"/>
                        </a:rPr>
                        <a:t>points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20</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r>
              <a:tr h="137921">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r>
              <a:tr h="860191">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21</a:t>
                      </a:r>
                    </a:p>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Points </a:t>
                      </a:r>
                      <a:r>
                        <a:rPr lang="en-US" sz="600" b="1" dirty="0">
                          <a:solidFill>
                            <a:schemeClr val="tx1"/>
                          </a:solidFill>
                          <a:latin typeface="Calibri"/>
                          <a:ea typeface="Calibri"/>
                          <a:cs typeface="Times New Roman"/>
                        </a:rPr>
                        <a:t>due to Team Captains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22</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Team Captains: team’s points due to Sarah by </a:t>
                      </a:r>
                      <a:r>
                        <a:rPr lang="en-US" sz="600" b="1" u="sng" dirty="0">
                          <a:solidFill>
                            <a:schemeClr val="tx1"/>
                          </a:solidFill>
                          <a:latin typeface="Calibri"/>
                          <a:ea typeface="Calibri"/>
                          <a:cs typeface="Times New Roman"/>
                        </a:rPr>
                        <a:t>NOON</a:t>
                      </a:r>
                      <a:r>
                        <a:rPr lang="en-US" sz="600" dirty="0">
                          <a:solidFill>
                            <a:schemeClr val="tx1"/>
                          </a:solidFill>
                          <a:latin typeface="Calibri"/>
                          <a:ea typeface="Calibri"/>
                          <a:cs typeface="Times New Roman"/>
                        </a:rPr>
                        <a:t>!</a:t>
                      </a: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23</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Teaching </a:t>
                      </a:r>
                      <a:r>
                        <a:rPr lang="en-US" sz="600" dirty="0" smtClean="0">
                          <a:solidFill>
                            <a:schemeClr val="tx1"/>
                          </a:solidFill>
                          <a:latin typeface="+mn-lt"/>
                          <a:ea typeface="Calibri"/>
                          <a:cs typeface="Times New Roman"/>
                        </a:rPr>
                        <a:t>Tuesday – Workout With Props</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 in Rec</a:t>
                      </a:r>
                      <a:r>
                        <a:rPr lang="en-US" sz="600" baseline="0" dirty="0" smtClean="0">
                          <a:solidFill>
                            <a:schemeClr val="tx1"/>
                          </a:solidFill>
                          <a:latin typeface="+mn-lt"/>
                          <a:ea typeface="Calibri"/>
                          <a:cs typeface="Times New Roman"/>
                        </a:rPr>
                        <a:t> Center Group Exercise Room</a:t>
                      </a:r>
                    </a:p>
                    <a:p>
                      <a:pPr marL="0" marR="0" algn="l">
                        <a:lnSpc>
                          <a:spcPct val="115000"/>
                        </a:lnSpc>
                        <a:spcBef>
                          <a:spcPts val="0"/>
                        </a:spcBef>
                        <a:spcAft>
                          <a:spcPts val="0"/>
                        </a:spcAft>
                      </a:pPr>
                      <a:r>
                        <a:rPr lang="en-US" sz="600" baseline="0" dirty="0" smtClean="0">
                          <a:solidFill>
                            <a:schemeClr val="tx1"/>
                          </a:solidFill>
                          <a:latin typeface="+mn-lt"/>
                          <a:ea typeface="Calibri"/>
                          <a:cs typeface="Times New Roman"/>
                        </a:rPr>
                        <a:t>3 POWER points</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mn-lt"/>
                          <a:ea typeface="Calibri"/>
                          <a:cs typeface="Times New Roman"/>
                        </a:rPr>
                        <a:t>24</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Wise Wednesday</a:t>
                      </a:r>
                    </a:p>
                    <a:p>
                      <a:pPr marL="0" marR="0" algn="l">
                        <a:lnSpc>
                          <a:spcPct val="115000"/>
                        </a:lnSpc>
                        <a:spcBef>
                          <a:spcPts val="0"/>
                        </a:spcBef>
                        <a:spcAft>
                          <a:spcPts val="0"/>
                        </a:spcAft>
                      </a:pPr>
                      <a:r>
                        <a:rPr lang="en-US" sz="600" b="1" u="sng" dirty="0" smtClean="0">
                          <a:solidFill>
                            <a:schemeClr val="tx1"/>
                          </a:solidFill>
                          <a:latin typeface="+mn-lt"/>
                          <a:ea typeface="Calibri"/>
                          <a:cs typeface="Times New Roman"/>
                        </a:rPr>
                        <a:t>How to Be Successful On Your Own</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a:t>
                      </a:r>
                      <a:r>
                        <a:rPr lang="en-US" sz="600" baseline="0" dirty="0" smtClean="0">
                          <a:solidFill>
                            <a:schemeClr val="tx1"/>
                          </a:solidFill>
                          <a:latin typeface="+mn-lt"/>
                          <a:ea typeface="Calibri"/>
                          <a:cs typeface="Times New Roman"/>
                        </a:rPr>
                        <a:t> &amp; 5:30 in Young 112</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3 POWER points</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25</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Healthy Heart Month Blood Pressure Check – Rec Center </a:t>
                      </a:r>
                      <a:r>
                        <a:rPr lang="en-US" sz="600" dirty="0" smtClean="0">
                          <a:solidFill>
                            <a:schemeClr val="tx1"/>
                          </a:solidFill>
                          <a:latin typeface="Calibri"/>
                          <a:ea typeface="Calibri"/>
                          <a:cs typeface="Times New Roman"/>
                        </a:rPr>
                        <a:t>12:00 </a:t>
                      </a:r>
                      <a:r>
                        <a:rPr lang="en-US" sz="600" dirty="0">
                          <a:solidFill>
                            <a:schemeClr val="tx1"/>
                          </a:solidFill>
                          <a:latin typeface="Calibri"/>
                          <a:ea typeface="Calibri"/>
                          <a:cs typeface="Times New Roman"/>
                        </a:rPr>
                        <a:t>PM &amp; </a:t>
                      </a:r>
                      <a:r>
                        <a:rPr lang="en-US" sz="600" dirty="0" smtClean="0">
                          <a:solidFill>
                            <a:schemeClr val="tx1"/>
                          </a:solidFill>
                          <a:latin typeface="Calibri"/>
                          <a:ea typeface="Calibri"/>
                          <a:cs typeface="Times New Roman"/>
                        </a:rPr>
                        <a:t>5:30 </a:t>
                      </a:r>
                      <a:r>
                        <a:rPr lang="en-US" sz="600" dirty="0">
                          <a:solidFill>
                            <a:schemeClr val="tx1"/>
                          </a:solidFill>
                          <a:latin typeface="Calibri"/>
                          <a:ea typeface="Calibri"/>
                          <a:cs typeface="Times New Roman"/>
                        </a:rPr>
                        <a:t>PM – 1 POWER </a:t>
                      </a:r>
                      <a:r>
                        <a:rPr lang="en-US" sz="600" dirty="0" smtClean="0">
                          <a:solidFill>
                            <a:schemeClr val="tx1"/>
                          </a:solidFill>
                          <a:latin typeface="Calibri"/>
                          <a:ea typeface="Calibri"/>
                          <a:cs typeface="Times New Roman"/>
                        </a:rPr>
                        <a:t>point</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26</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Fitness Friday</a:t>
                      </a:r>
                    </a:p>
                    <a:p>
                      <a:pPr marL="0" marR="0" algn="l">
                        <a:lnSpc>
                          <a:spcPct val="115000"/>
                        </a:lnSpc>
                        <a:spcBef>
                          <a:spcPts val="0"/>
                        </a:spcBef>
                        <a:spcAft>
                          <a:spcPts val="0"/>
                        </a:spcAft>
                      </a:pPr>
                      <a:r>
                        <a:rPr lang="en-US" sz="600" dirty="0">
                          <a:solidFill>
                            <a:schemeClr val="tx1"/>
                          </a:solidFill>
                          <a:latin typeface="Calibri"/>
                          <a:ea typeface="Calibri"/>
                          <a:cs typeface="Times New Roman"/>
                        </a:rPr>
                        <a:t>2 POWER </a:t>
                      </a:r>
                      <a:r>
                        <a:rPr lang="en-US" sz="600" dirty="0" smtClean="0">
                          <a:solidFill>
                            <a:schemeClr val="tx1"/>
                          </a:solidFill>
                          <a:latin typeface="Calibri"/>
                          <a:ea typeface="Calibri"/>
                          <a:cs typeface="Times New Roman"/>
                        </a:rPr>
                        <a:t>points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27</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r>
              <a:tr h="137921">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r>
              <a:tr h="860191">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28</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b="1" dirty="0">
                          <a:solidFill>
                            <a:schemeClr val="tx1"/>
                          </a:solidFill>
                          <a:latin typeface="Calibri"/>
                          <a:ea typeface="Calibri"/>
                          <a:cs typeface="Times New Roman"/>
                        </a:rPr>
                        <a:t>Points due to Team Captains</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29</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Team Captains: team’s points due to Sarah by </a:t>
                      </a:r>
                      <a:r>
                        <a:rPr lang="en-US" sz="600" b="1" u="sng" dirty="0">
                          <a:solidFill>
                            <a:schemeClr val="tx1"/>
                          </a:solidFill>
                          <a:latin typeface="Calibri"/>
                          <a:ea typeface="Calibri"/>
                          <a:cs typeface="Times New Roman"/>
                        </a:rPr>
                        <a:t>NOON</a:t>
                      </a:r>
                      <a:r>
                        <a:rPr lang="en-US" sz="600" dirty="0">
                          <a:solidFill>
                            <a:schemeClr val="tx1"/>
                          </a:solidFill>
                          <a:latin typeface="Calibri"/>
                          <a:ea typeface="Calibri"/>
                          <a:cs typeface="Times New Roman"/>
                        </a:rPr>
                        <a:t>!</a:t>
                      </a: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1</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Teaching </a:t>
                      </a:r>
                      <a:r>
                        <a:rPr lang="en-US" sz="600" dirty="0" smtClean="0">
                          <a:solidFill>
                            <a:schemeClr val="tx1"/>
                          </a:solidFill>
                          <a:latin typeface="+mn-lt"/>
                          <a:ea typeface="Calibri"/>
                          <a:cs typeface="Times New Roman"/>
                        </a:rPr>
                        <a:t>Tuesday – Yoga for Strength</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 in Rec</a:t>
                      </a:r>
                      <a:r>
                        <a:rPr lang="en-US" sz="600" baseline="0" dirty="0" smtClean="0">
                          <a:solidFill>
                            <a:schemeClr val="tx1"/>
                          </a:solidFill>
                          <a:latin typeface="+mn-lt"/>
                          <a:ea typeface="Calibri"/>
                          <a:cs typeface="Times New Roman"/>
                        </a:rPr>
                        <a:t> Center Group Exercise Room</a:t>
                      </a:r>
                    </a:p>
                    <a:p>
                      <a:pPr marL="0" marR="0" algn="l">
                        <a:lnSpc>
                          <a:spcPct val="115000"/>
                        </a:lnSpc>
                        <a:spcBef>
                          <a:spcPts val="0"/>
                        </a:spcBef>
                        <a:spcAft>
                          <a:spcPts val="0"/>
                        </a:spcAft>
                      </a:pPr>
                      <a:r>
                        <a:rPr lang="en-US" sz="600" baseline="0" dirty="0" smtClean="0">
                          <a:solidFill>
                            <a:schemeClr val="tx1"/>
                          </a:solidFill>
                          <a:latin typeface="+mn-lt"/>
                          <a:ea typeface="Calibri"/>
                          <a:cs typeface="Times New Roman"/>
                        </a:rPr>
                        <a:t>3 POWER points</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mn-lt"/>
                          <a:ea typeface="Calibri"/>
                          <a:cs typeface="Times New Roman"/>
                        </a:rPr>
                        <a:t>2</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Wise Wednesday</a:t>
                      </a:r>
                    </a:p>
                    <a:p>
                      <a:pPr marL="0" marR="0" algn="l">
                        <a:lnSpc>
                          <a:spcPct val="115000"/>
                        </a:lnSpc>
                        <a:spcBef>
                          <a:spcPts val="0"/>
                        </a:spcBef>
                        <a:spcAft>
                          <a:spcPts val="0"/>
                        </a:spcAft>
                      </a:pPr>
                      <a:r>
                        <a:rPr lang="en-US" sz="600" b="1" u="sng" dirty="0" smtClean="0">
                          <a:solidFill>
                            <a:schemeClr val="tx1"/>
                          </a:solidFill>
                          <a:latin typeface="+mn-lt"/>
                          <a:ea typeface="Calibri"/>
                          <a:cs typeface="Times New Roman"/>
                        </a:rPr>
                        <a:t>Body Image</a:t>
                      </a: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12;00</a:t>
                      </a:r>
                      <a:r>
                        <a:rPr lang="en-US" sz="600" baseline="0" dirty="0" smtClean="0">
                          <a:solidFill>
                            <a:schemeClr val="tx1"/>
                          </a:solidFill>
                          <a:latin typeface="+mn-lt"/>
                          <a:ea typeface="Calibri"/>
                          <a:cs typeface="Times New Roman"/>
                        </a:rPr>
                        <a:t> &amp; 5:30 in Young 112</a:t>
                      </a: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r>
                        <a:rPr lang="en-US" sz="600" dirty="0" smtClean="0">
                          <a:solidFill>
                            <a:schemeClr val="tx1"/>
                          </a:solidFill>
                          <a:latin typeface="+mn-lt"/>
                          <a:ea typeface="Calibri"/>
                          <a:cs typeface="Times New Roman"/>
                        </a:rPr>
                        <a:t>3 POWER points</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3</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4</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Fitness Friday</a:t>
                      </a:r>
                    </a:p>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2 POWER points</a:t>
                      </a:r>
                    </a:p>
                    <a:p>
                      <a:pPr marL="0" marR="0" algn="l">
                        <a:lnSpc>
                          <a:spcPct val="115000"/>
                        </a:lnSpc>
                        <a:spcBef>
                          <a:spcPts val="0"/>
                        </a:spcBef>
                        <a:spcAft>
                          <a:spcPts val="0"/>
                        </a:spcAft>
                      </a:pPr>
                      <a:endParaRPr lang="en-US" sz="600" dirty="0" smtClean="0">
                        <a:solidFill>
                          <a:schemeClr val="tx1"/>
                        </a:solidFill>
                        <a:latin typeface="Calibri"/>
                        <a:ea typeface="Calibri"/>
                        <a:cs typeface="Times New Roman"/>
                      </a:endParaRPr>
                    </a:p>
                    <a:p>
                      <a:pPr marL="0" marR="0" algn="l">
                        <a:lnSpc>
                          <a:spcPct val="115000"/>
                        </a:lnSpc>
                        <a:spcBef>
                          <a:spcPts val="0"/>
                        </a:spcBef>
                        <a:spcAft>
                          <a:spcPts val="0"/>
                        </a:spcAft>
                      </a:pPr>
                      <a:endParaRPr lang="en-US" sz="600" dirty="0" smtClean="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5</a:t>
                      </a: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tcPr>
                </a:tc>
              </a:tr>
              <a:tr h="137921">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a:noFill/>
                    </a:lnB>
                    <a:solidFill>
                      <a:srgbClr val="E6EED5"/>
                    </a:solidFill>
                  </a:tcPr>
                </a:tc>
              </a:tr>
              <a:tr h="615882">
                <a:tc>
                  <a:txBody>
                    <a:bodyPr/>
                    <a:lstStyle/>
                    <a:p>
                      <a:pPr marL="0" marR="0" algn="l">
                        <a:lnSpc>
                          <a:spcPct val="115000"/>
                        </a:lnSpc>
                        <a:spcBef>
                          <a:spcPts val="0"/>
                        </a:spcBef>
                        <a:spcAft>
                          <a:spcPts val="0"/>
                        </a:spcAft>
                      </a:pPr>
                      <a:r>
                        <a:rPr lang="en-US" sz="600" b="1" dirty="0" smtClean="0">
                          <a:solidFill>
                            <a:schemeClr val="tx1"/>
                          </a:solidFill>
                          <a:latin typeface="Calibri"/>
                          <a:ea typeface="Calibri"/>
                          <a:cs typeface="Times New Roman"/>
                        </a:rPr>
                        <a:t>6</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b="1" dirty="0">
                          <a:solidFill>
                            <a:schemeClr val="tx1"/>
                          </a:solidFill>
                          <a:latin typeface="Calibri"/>
                          <a:ea typeface="Calibri"/>
                          <a:cs typeface="Times New Roman"/>
                        </a:rPr>
                        <a:t>Points due to Team Captains</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b="1" dirty="0">
                          <a:solidFill>
                            <a:schemeClr val="tx1"/>
                          </a:solidFill>
                          <a:latin typeface="Calibri"/>
                          <a:ea typeface="Calibri"/>
                          <a:cs typeface="Times New Roman"/>
                        </a:rPr>
                        <a:t>(Last day to earn points!)</a:t>
                      </a: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600" dirty="0" smtClean="0">
                          <a:solidFill>
                            <a:schemeClr val="tx1"/>
                          </a:solidFill>
                          <a:latin typeface="Calibri"/>
                          <a:ea typeface="Calibri"/>
                          <a:cs typeface="Times New Roman"/>
                        </a:rPr>
                        <a:t>7</a:t>
                      </a:r>
                      <a:endParaRPr lang="en-US" sz="600" dirty="0">
                        <a:solidFill>
                          <a:schemeClr val="tx1"/>
                        </a:solidFill>
                        <a:latin typeface="Calibri"/>
                        <a:ea typeface="Calibri"/>
                        <a:cs typeface="Times New Roman"/>
                      </a:endParaRPr>
                    </a:p>
                    <a:p>
                      <a:pPr marL="0" marR="0" algn="l">
                        <a:lnSpc>
                          <a:spcPct val="115000"/>
                        </a:lnSpc>
                        <a:spcBef>
                          <a:spcPts val="0"/>
                        </a:spcBef>
                        <a:spcAft>
                          <a:spcPts val="0"/>
                        </a:spcAft>
                      </a:pPr>
                      <a:r>
                        <a:rPr lang="en-US" sz="600" dirty="0">
                          <a:solidFill>
                            <a:schemeClr val="tx1"/>
                          </a:solidFill>
                          <a:latin typeface="Calibri"/>
                          <a:ea typeface="Calibri"/>
                          <a:cs typeface="Times New Roman"/>
                        </a:rPr>
                        <a:t>Team Captains: team’s points due to Sarah by </a:t>
                      </a:r>
                      <a:r>
                        <a:rPr lang="en-US" sz="600" b="1" u="sng" dirty="0">
                          <a:solidFill>
                            <a:schemeClr val="tx1"/>
                          </a:solidFill>
                          <a:latin typeface="Calibri"/>
                          <a:ea typeface="Calibri"/>
                          <a:cs typeface="Times New Roman"/>
                        </a:rPr>
                        <a:t>NOON</a:t>
                      </a:r>
                      <a:r>
                        <a:rPr lang="en-US" sz="600" dirty="0" smtClean="0">
                          <a:solidFill>
                            <a:schemeClr val="tx1"/>
                          </a:solidFill>
                          <a:latin typeface="Calibri"/>
                          <a:ea typeface="Calibri"/>
                          <a:cs typeface="Times New Roman"/>
                        </a:rPr>
                        <a:t>!</a:t>
                      </a: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smtClean="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smtClean="0">
                        <a:solidFill>
                          <a:schemeClr val="tx1"/>
                        </a:solidFill>
                        <a:latin typeface="+mn-lt"/>
                        <a:ea typeface="Calibri"/>
                        <a:cs typeface="Times New Roman"/>
                      </a:endParaRPr>
                    </a:p>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600" dirty="0">
                        <a:solidFill>
                          <a:schemeClr val="tx1"/>
                        </a:solidFill>
                        <a:latin typeface="Calibri"/>
                        <a:ea typeface="Calibri"/>
                        <a:cs typeface="Times New Roman"/>
                      </a:endParaRPr>
                    </a:p>
                  </a:txBody>
                  <a:tcPr marL="40568" marR="40568" marT="0" marB="0">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Tuesdays</a:t>
            </a:r>
            <a:endParaRPr lang="en-US" dirty="0"/>
          </a:p>
        </p:txBody>
      </p:sp>
      <p:sp>
        <p:nvSpPr>
          <p:cNvPr id="3" name="Content Placeholder 2"/>
          <p:cNvSpPr>
            <a:spLocks noGrp="1"/>
          </p:cNvSpPr>
          <p:nvPr>
            <p:ph idx="1"/>
          </p:nvPr>
        </p:nvSpPr>
        <p:spPr/>
        <p:txBody>
          <a:bodyPr>
            <a:normAutofit fontScale="47500" lnSpcReduction="20000"/>
          </a:bodyPr>
          <a:lstStyle/>
          <a:p>
            <a:r>
              <a:rPr lang="en-US" dirty="0"/>
              <a:t>Circuit </a:t>
            </a:r>
            <a:r>
              <a:rPr lang="en-US" dirty="0" smtClean="0"/>
              <a:t>Training - This </a:t>
            </a:r>
            <a:r>
              <a:rPr lang="en-US" dirty="0"/>
              <a:t>class involves moving from station to station for timed rounds with short rests in between each round. Stations will consist of a mix between cardio and strength training exercises. </a:t>
            </a:r>
            <a:endParaRPr lang="en-US" dirty="0" smtClean="0"/>
          </a:p>
          <a:p>
            <a:pPr marL="0" indent="0">
              <a:buNone/>
            </a:pPr>
            <a:endParaRPr lang="en-US" dirty="0"/>
          </a:p>
          <a:p>
            <a:r>
              <a:rPr lang="en-US" dirty="0" smtClean="0"/>
              <a:t>Full </a:t>
            </a:r>
            <a:r>
              <a:rPr lang="en-US" dirty="0"/>
              <a:t>Body using </a:t>
            </a:r>
            <a:r>
              <a:rPr lang="en-US" dirty="0" smtClean="0"/>
              <a:t>Dumbbells - This </a:t>
            </a:r>
            <a:r>
              <a:rPr lang="en-US" dirty="0"/>
              <a:t>class is a strength and sculpting class. Move through various exercises for every muscle group with dumbbells! </a:t>
            </a:r>
          </a:p>
          <a:p>
            <a:pPr marL="0" indent="0">
              <a:buNone/>
            </a:pPr>
            <a:endParaRPr lang="en-US" dirty="0"/>
          </a:p>
          <a:p>
            <a:r>
              <a:rPr lang="en-US" dirty="0"/>
              <a:t>HIIT (High Intensity Interval Training</a:t>
            </a:r>
            <a:r>
              <a:rPr lang="en-US" dirty="0" smtClean="0"/>
              <a:t>) - This </a:t>
            </a:r>
            <a:r>
              <a:rPr lang="en-US" dirty="0"/>
              <a:t>class is a cardio and fat burning class. Work in short bouts of hard work and rest to achieve results quickly! This class will not use any equipment and therefore can be done anywhere! </a:t>
            </a:r>
          </a:p>
          <a:p>
            <a:pPr marL="0" indent="0">
              <a:buNone/>
            </a:pPr>
            <a:r>
              <a:rPr lang="en-US" dirty="0"/>
              <a:t> </a:t>
            </a:r>
          </a:p>
          <a:p>
            <a:r>
              <a:rPr lang="en-US" dirty="0"/>
              <a:t>Workout with </a:t>
            </a:r>
            <a:r>
              <a:rPr lang="en-US" dirty="0" smtClean="0"/>
              <a:t>Props - This </a:t>
            </a:r>
            <a:r>
              <a:rPr lang="en-US" dirty="0"/>
              <a:t>class will utilize all of the strange looking equipment in the gym (</a:t>
            </a:r>
            <a:r>
              <a:rPr lang="en-US" dirty="0" err="1"/>
              <a:t>Bosu</a:t>
            </a:r>
            <a:r>
              <a:rPr lang="en-US" dirty="0"/>
              <a:t> balls, stability balls, bands, body bars). Switch it up and learn how to target muscle groups slightly different than usual by using various equipment.</a:t>
            </a:r>
          </a:p>
          <a:p>
            <a:pPr marL="0" indent="0">
              <a:buNone/>
            </a:pPr>
            <a:endParaRPr lang="en-US" dirty="0"/>
          </a:p>
          <a:p>
            <a:r>
              <a:rPr lang="en-US" dirty="0"/>
              <a:t>Yoga for </a:t>
            </a:r>
            <a:r>
              <a:rPr lang="en-US" dirty="0" smtClean="0"/>
              <a:t>Strength - This </a:t>
            </a:r>
            <a:r>
              <a:rPr lang="en-US" dirty="0"/>
              <a:t>Yoga class will specifically work on strengthening and toning the body. Yoga for Strength will have quicker and more challenging Yoga sequences that will build heat and stamina. This class can be easily modified to accommodate all experience levels.</a:t>
            </a:r>
          </a:p>
          <a:p>
            <a:endParaRPr lang="en-US" dirty="0"/>
          </a:p>
        </p:txBody>
      </p:sp>
    </p:spTree>
    <p:extLst>
      <p:ext uri="{BB962C8B-B14F-4D97-AF65-F5344CB8AC3E}">
        <p14:creationId xmlns:p14="http://schemas.microsoft.com/office/powerpoint/2010/main" val="138403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Fitness Challenge VII – Point </a:t>
            </a:r>
            <a:r>
              <a:rPr lang="en-US" sz="3600" b="1" dirty="0"/>
              <a:t>Tracker</a:t>
            </a:r>
          </a:p>
        </p:txBody>
      </p:sp>
      <p:graphicFrame>
        <p:nvGraphicFramePr>
          <p:cNvPr id="4" name="Table 3"/>
          <p:cNvGraphicFramePr>
            <a:graphicFrameLocks noGrp="1"/>
          </p:cNvGraphicFramePr>
          <p:nvPr>
            <p:extLst>
              <p:ext uri="{D42A27DB-BD31-4B8C-83A1-F6EECF244321}">
                <p14:modId xmlns:p14="http://schemas.microsoft.com/office/powerpoint/2010/main" val="3996586564"/>
              </p:ext>
            </p:extLst>
          </p:nvPr>
        </p:nvGraphicFramePr>
        <p:xfrm>
          <a:off x="276449" y="1570964"/>
          <a:ext cx="8591106" cy="4154586"/>
        </p:xfrm>
        <a:graphic>
          <a:graphicData uri="http://schemas.openxmlformats.org/drawingml/2006/table">
            <a:tbl>
              <a:tblPr/>
              <a:tblGrid>
                <a:gridCol w="1212023"/>
                <a:gridCol w="937015"/>
                <a:gridCol w="986099"/>
                <a:gridCol w="1101896"/>
                <a:gridCol w="991768"/>
                <a:gridCol w="937015"/>
                <a:gridCol w="937015"/>
                <a:gridCol w="937015"/>
                <a:gridCol w="551260"/>
              </a:tblGrid>
              <a:tr h="235756">
                <a:tc>
                  <a:txBody>
                    <a:bodyPr/>
                    <a:lstStyle/>
                    <a:p>
                      <a:pPr marL="0" marR="0" algn="ctr">
                        <a:lnSpc>
                          <a:spcPct val="115000"/>
                        </a:lnSpc>
                        <a:spcBef>
                          <a:spcPts val="0"/>
                        </a:spcBef>
                        <a:spcAft>
                          <a:spcPts val="0"/>
                        </a:spcAft>
                      </a:pPr>
                      <a:r>
                        <a:rPr lang="en-US" sz="1000" b="1" dirty="0">
                          <a:solidFill>
                            <a:srgbClr val="FFFFFF"/>
                          </a:solidFill>
                          <a:latin typeface="Calibri"/>
                          <a:ea typeface="Calibri"/>
                          <a:cs typeface="Times New Roman"/>
                        </a:rPr>
                        <a:t>Week</a:t>
                      </a:r>
                      <a:endParaRPr lang="en-US" sz="800" dirty="0">
                        <a:latin typeface="Calibri"/>
                        <a:ea typeface="Calibri"/>
                        <a:cs typeface="Times New Roman"/>
                      </a:endParaRPr>
                    </a:p>
                  </a:txBody>
                  <a:tcPr marL="47348" marR="47348" marT="0" marB="0">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Monday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Tuesday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Wednesday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Thursday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Friday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Saturday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Sunday</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000" b="1">
                          <a:solidFill>
                            <a:srgbClr val="FFFFFF"/>
                          </a:solidFill>
                          <a:latin typeface="Calibri"/>
                          <a:ea typeface="Calibri"/>
                          <a:cs typeface="Times New Roman"/>
                        </a:rPr>
                        <a:t>Total</a:t>
                      </a:r>
                      <a:endParaRPr lang="en-US" sz="800">
                        <a:latin typeface="Calibri"/>
                        <a:ea typeface="Calibri"/>
                        <a:cs typeface="Times New Roman"/>
                      </a:endParaRPr>
                    </a:p>
                  </a:txBody>
                  <a:tcPr marL="47348" marR="47348"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783766">
                <a:tc>
                  <a:txBody>
                    <a:bodyPr/>
                    <a:lstStyle/>
                    <a:p>
                      <a:pPr marL="0" marR="0" algn="ctr">
                        <a:lnSpc>
                          <a:spcPct val="115000"/>
                        </a:lnSpc>
                        <a:spcBef>
                          <a:spcPts val="0"/>
                        </a:spcBef>
                        <a:spcAft>
                          <a:spcPts val="0"/>
                        </a:spcAft>
                      </a:pPr>
                      <a:r>
                        <a:rPr lang="en-US" sz="1000" b="1" dirty="0">
                          <a:latin typeface="Calibri"/>
                          <a:ea typeface="Calibri"/>
                          <a:cs typeface="Times New Roman"/>
                        </a:rPr>
                        <a:t>#1</a:t>
                      </a:r>
                      <a:endParaRPr lang="en-US" sz="800" dirty="0">
                        <a:latin typeface="Calibri"/>
                        <a:ea typeface="Calibri"/>
                        <a:cs typeface="Times New Roman"/>
                      </a:endParaRPr>
                    </a:p>
                    <a:p>
                      <a:pPr marL="0" marR="0" algn="ctr">
                        <a:lnSpc>
                          <a:spcPct val="115000"/>
                        </a:lnSpc>
                        <a:spcBef>
                          <a:spcPts val="0"/>
                        </a:spcBef>
                        <a:spcAft>
                          <a:spcPts val="0"/>
                        </a:spcAft>
                      </a:pPr>
                      <a:r>
                        <a:rPr lang="en-US" sz="1000" b="1" dirty="0" smtClean="0">
                          <a:latin typeface="Calibri"/>
                          <a:ea typeface="Calibri"/>
                          <a:cs typeface="Times New Roman"/>
                        </a:rPr>
                        <a:t>Feb 1-7</a:t>
                      </a:r>
                      <a:endParaRPr lang="en-US" sz="800" dirty="0">
                        <a:latin typeface="Calibri"/>
                        <a:ea typeface="Calibri"/>
                        <a:cs typeface="Times New Roman"/>
                      </a:endParaRPr>
                    </a:p>
                  </a:txBody>
                  <a:tcPr marL="47348" marR="47348" marT="0" marB="0">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endParaRPr lang="en-US" sz="1000">
                        <a:latin typeface="Calibri"/>
                        <a:ea typeface="Calibri"/>
                        <a:cs typeface="Times New Roman"/>
                      </a:endParaRPr>
                    </a:p>
                  </a:txBody>
                  <a:tcPr marL="47348" marR="47348"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783766">
                <a:tc>
                  <a:txBody>
                    <a:bodyPr/>
                    <a:lstStyle/>
                    <a:p>
                      <a:pPr marL="0" marR="0" algn="ctr">
                        <a:lnSpc>
                          <a:spcPct val="115000"/>
                        </a:lnSpc>
                        <a:spcBef>
                          <a:spcPts val="0"/>
                        </a:spcBef>
                        <a:spcAft>
                          <a:spcPts val="0"/>
                        </a:spcAft>
                      </a:pPr>
                      <a:r>
                        <a:rPr lang="en-US" sz="1000" b="1" dirty="0">
                          <a:latin typeface="Calibri"/>
                          <a:ea typeface="Calibri"/>
                          <a:cs typeface="Times New Roman"/>
                        </a:rPr>
                        <a:t>#2</a:t>
                      </a:r>
                      <a:endParaRPr lang="en-US" sz="800" dirty="0">
                        <a:latin typeface="Calibri"/>
                        <a:ea typeface="Calibri"/>
                        <a:cs typeface="Times New Roman"/>
                      </a:endParaRPr>
                    </a:p>
                    <a:p>
                      <a:pPr marL="0" marR="0" algn="ctr">
                        <a:lnSpc>
                          <a:spcPct val="115000"/>
                        </a:lnSpc>
                        <a:spcBef>
                          <a:spcPts val="0"/>
                        </a:spcBef>
                        <a:spcAft>
                          <a:spcPts val="0"/>
                        </a:spcAft>
                      </a:pPr>
                      <a:r>
                        <a:rPr lang="en-US" sz="1000" b="1" dirty="0">
                          <a:latin typeface="Calibri"/>
                          <a:ea typeface="Calibri"/>
                          <a:cs typeface="Times New Roman"/>
                        </a:rPr>
                        <a:t>Feb </a:t>
                      </a:r>
                      <a:r>
                        <a:rPr lang="en-US" sz="1000" b="1" dirty="0" smtClean="0">
                          <a:latin typeface="Calibri"/>
                          <a:ea typeface="Calibri"/>
                          <a:cs typeface="Times New Roman"/>
                        </a:rPr>
                        <a:t>8-14</a:t>
                      </a:r>
                      <a:endParaRPr lang="en-US" sz="800" dirty="0">
                        <a:latin typeface="Calibri"/>
                        <a:ea typeface="Calibri"/>
                        <a:cs typeface="Times New Roman"/>
                      </a:endParaRPr>
                    </a:p>
                  </a:txBody>
                  <a:tcPr marL="47348" marR="47348" marT="0" marB="0">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a:latin typeface="Calibri"/>
                        <a:ea typeface="Calibri"/>
                        <a:cs typeface="Times New Roman"/>
                      </a:endParaRPr>
                    </a:p>
                  </a:txBody>
                  <a:tcPr marL="47348" marR="47348"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783766">
                <a:tc>
                  <a:txBody>
                    <a:bodyPr/>
                    <a:lstStyle/>
                    <a:p>
                      <a:pPr marL="0" marR="0" algn="ctr">
                        <a:lnSpc>
                          <a:spcPct val="115000"/>
                        </a:lnSpc>
                        <a:spcBef>
                          <a:spcPts val="0"/>
                        </a:spcBef>
                        <a:spcAft>
                          <a:spcPts val="0"/>
                        </a:spcAft>
                      </a:pPr>
                      <a:r>
                        <a:rPr lang="en-US" sz="1000" b="1" dirty="0">
                          <a:latin typeface="Calibri"/>
                          <a:ea typeface="Calibri"/>
                          <a:cs typeface="Times New Roman"/>
                        </a:rPr>
                        <a:t>#3</a:t>
                      </a:r>
                      <a:endParaRPr lang="en-US" sz="800" dirty="0">
                        <a:latin typeface="Calibri"/>
                        <a:ea typeface="Calibri"/>
                        <a:cs typeface="Times New Roman"/>
                      </a:endParaRPr>
                    </a:p>
                    <a:p>
                      <a:pPr marL="0" marR="0" algn="ctr">
                        <a:lnSpc>
                          <a:spcPct val="115000"/>
                        </a:lnSpc>
                        <a:spcBef>
                          <a:spcPts val="0"/>
                        </a:spcBef>
                        <a:spcAft>
                          <a:spcPts val="0"/>
                        </a:spcAft>
                      </a:pPr>
                      <a:r>
                        <a:rPr lang="en-US" sz="1000" b="1" dirty="0">
                          <a:latin typeface="Calibri"/>
                          <a:ea typeface="Calibri"/>
                          <a:cs typeface="Times New Roman"/>
                        </a:rPr>
                        <a:t>Feb </a:t>
                      </a:r>
                      <a:r>
                        <a:rPr lang="en-US" sz="1000" b="1" dirty="0" smtClean="0">
                          <a:latin typeface="Calibri"/>
                          <a:ea typeface="Calibri"/>
                          <a:cs typeface="Times New Roman"/>
                        </a:rPr>
                        <a:t>15-21</a:t>
                      </a:r>
                      <a:endParaRPr lang="en-US" sz="800" dirty="0">
                        <a:latin typeface="Calibri"/>
                        <a:ea typeface="Calibri"/>
                        <a:cs typeface="Times New Roman"/>
                      </a:endParaRPr>
                    </a:p>
                  </a:txBody>
                  <a:tcPr marL="47348" marR="47348" marT="0" marB="0">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dirty="0">
                          <a:latin typeface="Calibri"/>
                          <a:ea typeface="Calibri"/>
                          <a:cs typeface="Times New Roman"/>
                        </a:rPr>
                        <a:t>PA = ___</a:t>
                      </a:r>
                      <a:endParaRPr lang="en-US" sz="800" dirty="0">
                        <a:latin typeface="Calibri"/>
                        <a:ea typeface="Calibri"/>
                        <a:cs typeface="Times New Roman"/>
                      </a:endParaRPr>
                    </a:p>
                    <a:p>
                      <a:pPr marL="0" marR="0">
                        <a:lnSpc>
                          <a:spcPct val="115000"/>
                        </a:lnSpc>
                        <a:spcBef>
                          <a:spcPts val="0"/>
                        </a:spcBef>
                        <a:spcAft>
                          <a:spcPts val="0"/>
                        </a:spcAft>
                      </a:pPr>
                      <a:r>
                        <a:rPr lang="en-US" sz="1000" dirty="0">
                          <a:latin typeface="Calibri"/>
                          <a:ea typeface="Calibri"/>
                          <a:cs typeface="Times New Roman"/>
                        </a:rPr>
                        <a:t>Pp = ___</a:t>
                      </a:r>
                      <a:endParaRPr lang="en-US" sz="800" dirty="0">
                        <a:latin typeface="Calibri"/>
                        <a:ea typeface="Calibri"/>
                        <a:cs typeface="Times New Roman"/>
                      </a:endParaRPr>
                    </a:p>
                    <a:p>
                      <a:pPr marL="0" marR="0">
                        <a:lnSpc>
                          <a:spcPct val="115000"/>
                        </a:lnSpc>
                        <a:spcBef>
                          <a:spcPts val="0"/>
                        </a:spcBef>
                        <a:spcAft>
                          <a:spcPts val="0"/>
                        </a:spcAft>
                      </a:pPr>
                      <a:r>
                        <a:rPr lang="en-US" sz="1000" dirty="0">
                          <a:latin typeface="Calibri"/>
                          <a:ea typeface="Calibri"/>
                          <a:cs typeface="Times New Roman"/>
                        </a:rPr>
                        <a:t>Total = ___</a:t>
                      </a:r>
                      <a:endParaRPr lang="en-US" sz="800" dirty="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endParaRPr lang="en-US" sz="1000">
                        <a:latin typeface="Calibri"/>
                        <a:ea typeface="Calibri"/>
                        <a:cs typeface="Times New Roman"/>
                      </a:endParaRPr>
                    </a:p>
                  </a:txBody>
                  <a:tcPr marL="47348" marR="47348"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783766">
                <a:tc>
                  <a:txBody>
                    <a:bodyPr/>
                    <a:lstStyle/>
                    <a:p>
                      <a:pPr marL="0" marR="0" algn="ctr">
                        <a:lnSpc>
                          <a:spcPct val="115000"/>
                        </a:lnSpc>
                        <a:spcBef>
                          <a:spcPts val="0"/>
                        </a:spcBef>
                        <a:spcAft>
                          <a:spcPts val="0"/>
                        </a:spcAft>
                      </a:pPr>
                      <a:r>
                        <a:rPr lang="en-US" sz="1000" b="1" dirty="0">
                          <a:latin typeface="Calibri"/>
                          <a:ea typeface="Calibri"/>
                          <a:cs typeface="Times New Roman"/>
                        </a:rPr>
                        <a:t>#4</a:t>
                      </a:r>
                      <a:endParaRPr lang="en-US" sz="800" dirty="0">
                        <a:latin typeface="Calibri"/>
                        <a:ea typeface="Calibri"/>
                        <a:cs typeface="Times New Roman"/>
                      </a:endParaRPr>
                    </a:p>
                    <a:p>
                      <a:pPr marL="0" marR="0" algn="ctr">
                        <a:lnSpc>
                          <a:spcPct val="115000"/>
                        </a:lnSpc>
                        <a:spcBef>
                          <a:spcPts val="0"/>
                        </a:spcBef>
                        <a:spcAft>
                          <a:spcPts val="0"/>
                        </a:spcAft>
                      </a:pPr>
                      <a:r>
                        <a:rPr lang="en-US" sz="1000" b="1" dirty="0">
                          <a:latin typeface="Calibri"/>
                          <a:ea typeface="Calibri"/>
                          <a:cs typeface="Times New Roman"/>
                        </a:rPr>
                        <a:t>Feb </a:t>
                      </a:r>
                      <a:r>
                        <a:rPr lang="en-US" sz="1000" b="1" dirty="0" smtClean="0">
                          <a:latin typeface="Calibri"/>
                          <a:ea typeface="Calibri"/>
                          <a:cs typeface="Times New Roman"/>
                        </a:rPr>
                        <a:t>22-28</a:t>
                      </a:r>
                      <a:endParaRPr lang="en-US" sz="800" dirty="0">
                        <a:latin typeface="Calibri"/>
                        <a:ea typeface="Calibri"/>
                        <a:cs typeface="Times New Roman"/>
                      </a:endParaRPr>
                    </a:p>
                  </a:txBody>
                  <a:tcPr marL="47348" marR="47348" marT="0" marB="0">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Calibri"/>
                          <a:ea typeface="Calibri"/>
                          <a:cs typeface="Times New Roman"/>
                        </a:rPr>
                        <a:t>PA = ___</a:t>
                      </a:r>
                      <a:endParaRPr lang="en-US" sz="800" dirty="0">
                        <a:latin typeface="Calibri"/>
                        <a:ea typeface="Calibri"/>
                        <a:cs typeface="Times New Roman"/>
                      </a:endParaRPr>
                    </a:p>
                    <a:p>
                      <a:pPr marL="0" marR="0">
                        <a:lnSpc>
                          <a:spcPct val="115000"/>
                        </a:lnSpc>
                        <a:spcBef>
                          <a:spcPts val="0"/>
                        </a:spcBef>
                        <a:spcAft>
                          <a:spcPts val="0"/>
                        </a:spcAft>
                      </a:pPr>
                      <a:r>
                        <a:rPr lang="en-US" sz="1000" dirty="0">
                          <a:latin typeface="Calibri"/>
                          <a:ea typeface="Calibri"/>
                          <a:cs typeface="Times New Roman"/>
                        </a:rPr>
                        <a:t>Pp = ___</a:t>
                      </a:r>
                      <a:endParaRPr lang="en-US" sz="800" dirty="0">
                        <a:latin typeface="Calibri"/>
                        <a:ea typeface="Calibri"/>
                        <a:cs typeface="Times New Roman"/>
                      </a:endParaRPr>
                    </a:p>
                    <a:p>
                      <a:pPr marL="0" marR="0">
                        <a:lnSpc>
                          <a:spcPct val="115000"/>
                        </a:lnSpc>
                        <a:spcBef>
                          <a:spcPts val="0"/>
                        </a:spcBef>
                        <a:spcAft>
                          <a:spcPts val="0"/>
                        </a:spcAft>
                      </a:pPr>
                      <a:r>
                        <a:rPr lang="en-US" sz="1000" dirty="0">
                          <a:latin typeface="Calibri"/>
                          <a:ea typeface="Calibri"/>
                          <a:cs typeface="Times New Roman"/>
                        </a:rPr>
                        <a:t>Total = ___</a:t>
                      </a:r>
                      <a:endParaRPr lang="en-US" sz="800" dirty="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a:latin typeface="Calibri"/>
                        <a:ea typeface="Calibri"/>
                        <a:cs typeface="Times New Roman"/>
                      </a:endParaRPr>
                    </a:p>
                  </a:txBody>
                  <a:tcPr marL="47348" marR="47348"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783766">
                <a:tc>
                  <a:txBody>
                    <a:bodyPr/>
                    <a:lstStyle/>
                    <a:p>
                      <a:pPr marL="0" marR="0" algn="ctr">
                        <a:lnSpc>
                          <a:spcPct val="115000"/>
                        </a:lnSpc>
                        <a:spcBef>
                          <a:spcPts val="0"/>
                        </a:spcBef>
                        <a:spcAft>
                          <a:spcPts val="0"/>
                        </a:spcAft>
                      </a:pPr>
                      <a:r>
                        <a:rPr lang="en-US" sz="1000" b="1" dirty="0">
                          <a:latin typeface="Calibri"/>
                          <a:ea typeface="Calibri"/>
                          <a:cs typeface="Times New Roman"/>
                        </a:rPr>
                        <a:t>#5</a:t>
                      </a:r>
                      <a:endParaRPr lang="en-US" sz="800" dirty="0">
                        <a:latin typeface="Calibri"/>
                        <a:ea typeface="Calibri"/>
                        <a:cs typeface="Times New Roman"/>
                      </a:endParaRPr>
                    </a:p>
                    <a:p>
                      <a:pPr marL="0" marR="0" algn="ctr">
                        <a:lnSpc>
                          <a:spcPct val="115000"/>
                        </a:lnSpc>
                        <a:spcBef>
                          <a:spcPts val="0"/>
                        </a:spcBef>
                        <a:spcAft>
                          <a:spcPts val="0"/>
                        </a:spcAft>
                      </a:pPr>
                      <a:r>
                        <a:rPr lang="en-US" sz="1000" b="1" dirty="0">
                          <a:latin typeface="Calibri"/>
                          <a:ea typeface="Calibri"/>
                          <a:cs typeface="Times New Roman"/>
                        </a:rPr>
                        <a:t>Feb </a:t>
                      </a:r>
                      <a:r>
                        <a:rPr lang="en-US" sz="1000" b="1" dirty="0" smtClean="0">
                          <a:latin typeface="Calibri"/>
                          <a:ea typeface="Calibri"/>
                          <a:cs typeface="Times New Roman"/>
                        </a:rPr>
                        <a:t>29-Mar 6</a:t>
                      </a:r>
                      <a:endParaRPr lang="en-US" sz="800" dirty="0">
                        <a:latin typeface="Calibri"/>
                        <a:ea typeface="Calibri"/>
                        <a:cs typeface="Times New Roman"/>
                      </a:endParaRPr>
                    </a:p>
                  </a:txBody>
                  <a:tcPr marL="47348" marR="47348" marT="0" marB="0">
                    <a:lnL w="12700" cap="flat" cmpd="sng" algn="ctr">
                      <a:solidFill>
                        <a:srgbClr val="F9B074"/>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dirty="0">
                          <a:latin typeface="Calibri"/>
                          <a:ea typeface="Calibri"/>
                          <a:cs typeface="Times New Roman"/>
                        </a:rPr>
                        <a:t>PA = ___</a:t>
                      </a:r>
                      <a:endParaRPr lang="en-US" sz="800" dirty="0">
                        <a:latin typeface="Calibri"/>
                        <a:ea typeface="Calibri"/>
                        <a:cs typeface="Times New Roman"/>
                      </a:endParaRPr>
                    </a:p>
                    <a:p>
                      <a:pPr marL="0" marR="0">
                        <a:lnSpc>
                          <a:spcPct val="115000"/>
                        </a:lnSpc>
                        <a:spcBef>
                          <a:spcPts val="0"/>
                        </a:spcBef>
                        <a:spcAft>
                          <a:spcPts val="0"/>
                        </a:spcAft>
                      </a:pPr>
                      <a:r>
                        <a:rPr lang="en-US" sz="1000" dirty="0">
                          <a:latin typeface="Calibri"/>
                          <a:ea typeface="Calibri"/>
                          <a:cs typeface="Times New Roman"/>
                        </a:rPr>
                        <a:t>Pp = ___</a:t>
                      </a:r>
                      <a:endParaRPr lang="en-US" sz="800" dirty="0">
                        <a:latin typeface="Calibri"/>
                        <a:ea typeface="Calibri"/>
                        <a:cs typeface="Times New Roman"/>
                      </a:endParaRPr>
                    </a:p>
                    <a:p>
                      <a:pPr marL="0" marR="0">
                        <a:lnSpc>
                          <a:spcPct val="115000"/>
                        </a:lnSpc>
                        <a:spcBef>
                          <a:spcPts val="0"/>
                        </a:spcBef>
                        <a:spcAft>
                          <a:spcPts val="0"/>
                        </a:spcAft>
                      </a:pPr>
                      <a:r>
                        <a:rPr lang="en-US" sz="1000" dirty="0">
                          <a:latin typeface="Calibri"/>
                          <a:ea typeface="Calibri"/>
                          <a:cs typeface="Times New Roman"/>
                        </a:rPr>
                        <a:t>Total = ___</a:t>
                      </a:r>
                      <a:endParaRPr lang="en-US" sz="800" dirty="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r>
                        <a:rPr lang="en-US" sz="1000">
                          <a:latin typeface="Calibri"/>
                          <a:ea typeface="Calibri"/>
                          <a:cs typeface="Times New Roman"/>
                        </a:rPr>
                        <a:t>PA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Pp = ___</a:t>
                      </a:r>
                      <a:endParaRPr lang="en-US" sz="800">
                        <a:latin typeface="Calibri"/>
                        <a:ea typeface="Calibri"/>
                        <a:cs typeface="Times New Roman"/>
                      </a:endParaRPr>
                    </a:p>
                    <a:p>
                      <a:pPr marL="0" marR="0">
                        <a:lnSpc>
                          <a:spcPct val="115000"/>
                        </a:lnSpc>
                        <a:spcBef>
                          <a:spcPts val="0"/>
                        </a:spcBef>
                        <a:spcAft>
                          <a:spcPts val="0"/>
                        </a:spcAft>
                      </a:pPr>
                      <a:r>
                        <a:rPr lang="en-US" sz="1000">
                          <a:latin typeface="Calibri"/>
                          <a:ea typeface="Calibri"/>
                          <a:cs typeface="Times New Roman"/>
                        </a:rPr>
                        <a:t>Total = ___</a:t>
                      </a:r>
                      <a:endParaRPr lang="en-US" sz="800">
                        <a:latin typeface="Calibri"/>
                        <a:ea typeface="Calibri"/>
                        <a:cs typeface="Times New Roman"/>
                      </a:endParaRPr>
                    </a:p>
                  </a:txBody>
                  <a:tcPr marL="47348" marR="47348" marT="0" marB="0">
                    <a:lnL>
                      <a:noFill/>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nSpc>
                          <a:spcPct val="115000"/>
                        </a:lnSpc>
                        <a:spcBef>
                          <a:spcPts val="0"/>
                        </a:spcBef>
                        <a:spcAft>
                          <a:spcPts val="0"/>
                        </a:spcAft>
                      </a:pPr>
                      <a:endParaRPr lang="en-US" sz="1000" dirty="0">
                        <a:latin typeface="Calibri"/>
                        <a:ea typeface="Calibri"/>
                        <a:cs typeface="Times New Roman"/>
                      </a:endParaRPr>
                    </a:p>
                  </a:txBody>
                  <a:tcPr marL="47348" marR="47348"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
        <p:nvSpPr>
          <p:cNvPr id="5" name="TextBox 4"/>
          <p:cNvSpPr txBox="1"/>
          <p:nvPr/>
        </p:nvSpPr>
        <p:spPr>
          <a:xfrm>
            <a:off x="323557" y="5781822"/>
            <a:ext cx="8510954" cy="646331"/>
          </a:xfrm>
          <a:prstGeom prst="rect">
            <a:avLst/>
          </a:prstGeom>
          <a:noFill/>
        </p:spPr>
        <p:txBody>
          <a:bodyPr wrap="square" rtlCol="0">
            <a:spAutoFit/>
          </a:bodyPr>
          <a:lstStyle/>
          <a:p>
            <a:r>
              <a:rPr lang="en-US" sz="1200" dirty="0" smtClean="0"/>
              <a:t>PA </a:t>
            </a:r>
            <a:r>
              <a:rPr lang="en-US" sz="1200" dirty="0"/>
              <a:t>= Physical Activity: </a:t>
            </a:r>
            <a:r>
              <a:rPr lang="en-US" sz="1200" dirty="0" smtClean="0"/>
              <a:t> Each </a:t>
            </a:r>
            <a:r>
              <a:rPr lang="en-US" sz="1200" dirty="0"/>
              <a:t>participant can earn up to 3 points per day for physical activity.  One point is awarded for every 15 minutes of physical activity.  </a:t>
            </a:r>
            <a:r>
              <a:rPr lang="en-US" sz="1200" dirty="0" smtClean="0"/>
              <a:t>Pp </a:t>
            </a:r>
            <a:r>
              <a:rPr lang="en-US" sz="1200" dirty="0"/>
              <a:t>= POWER </a:t>
            </a:r>
            <a:r>
              <a:rPr lang="en-US" sz="1200" dirty="0" smtClean="0"/>
              <a:t>points</a:t>
            </a:r>
            <a:r>
              <a:rPr lang="en-US" sz="1200" dirty="0"/>
              <a:t>: </a:t>
            </a:r>
            <a:r>
              <a:rPr lang="en-US" sz="1200" dirty="0" smtClean="0"/>
              <a:t> POWER </a:t>
            </a:r>
            <a:r>
              <a:rPr lang="en-US" sz="1200" dirty="0"/>
              <a:t>points are available for attending </a:t>
            </a:r>
            <a:r>
              <a:rPr lang="en-US" sz="1200" dirty="0" smtClean="0"/>
              <a:t>Wise Wednesday presentations </a:t>
            </a:r>
            <a:r>
              <a:rPr lang="en-US" sz="1200" dirty="0"/>
              <a:t>or for incentive days.  Please check your calendar or email for more information.  </a:t>
            </a:r>
          </a:p>
        </p:txBody>
      </p:sp>
      <p:sp>
        <p:nvSpPr>
          <p:cNvPr id="17410" name="Text Box 2"/>
          <p:cNvSpPr txBox="1">
            <a:spLocks noChangeArrowheads="1"/>
          </p:cNvSpPr>
          <p:nvPr/>
        </p:nvSpPr>
        <p:spPr bwMode="auto">
          <a:xfrm>
            <a:off x="492368" y="1278565"/>
            <a:ext cx="8201465" cy="2616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rPr>
              <a:t>Name: __________________________________  Team: __________________________________</a:t>
            </a:r>
            <a:r>
              <a:rPr lang="en-US" sz="1100" b="1" dirty="0">
                <a:latin typeface="Times New Roman" pitchFamily="18" charset="0"/>
              </a:rPr>
              <a:t> </a:t>
            </a:r>
            <a:r>
              <a:rPr kumimoji="0" lang="en-US" sz="1100" b="1" i="0" u="none" strike="noStrike" cap="none" normalizeH="0" baseline="0" dirty="0" smtClean="0">
                <a:ln>
                  <a:noFill/>
                </a:ln>
                <a:solidFill>
                  <a:schemeClr val="tx1"/>
                </a:solidFill>
                <a:effectLst/>
                <a:latin typeface="Calibri" pitchFamily="34" charset="0"/>
              </a:rPr>
              <a:t>(circle one)	    Employee	Student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848" y="313898"/>
            <a:ext cx="8229600" cy="858080"/>
          </a:xfrm>
        </p:spPr>
        <p:txBody>
          <a:bodyPr/>
          <a:lstStyle/>
          <a:p>
            <a:r>
              <a:rPr lang="en-US" dirty="0" smtClean="0"/>
              <a:t>Team Captain Point Tracker</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79793807"/>
              </p:ext>
            </p:extLst>
          </p:nvPr>
        </p:nvGraphicFramePr>
        <p:xfrm>
          <a:off x="457200" y="1282890"/>
          <a:ext cx="8229599" cy="5008728"/>
        </p:xfrm>
        <a:graphic>
          <a:graphicData uri="http://schemas.openxmlformats.org/drawingml/2006/table">
            <a:tbl>
              <a:tblPr firstRow="1" bandRow="1">
                <a:tableStyleId>{E8B1032C-EA38-4F05-BA0D-38AFFFC7BED3}</a:tableStyleId>
              </a:tblPr>
              <a:tblGrid>
                <a:gridCol w="1175657"/>
                <a:gridCol w="1175657"/>
                <a:gridCol w="1175657"/>
                <a:gridCol w="1175657"/>
                <a:gridCol w="1175657"/>
                <a:gridCol w="1175657"/>
                <a:gridCol w="1175657"/>
              </a:tblGrid>
              <a:tr h="1446371">
                <a:tc>
                  <a:txBody>
                    <a:bodyPr/>
                    <a:lstStyle/>
                    <a:p>
                      <a:pPr algn="ctr"/>
                      <a:r>
                        <a:rPr lang="en-US" sz="2000" dirty="0" smtClean="0"/>
                        <a:t>Week</a:t>
                      </a:r>
                      <a:endParaRPr lang="en-US" sz="2000" dirty="0"/>
                    </a:p>
                  </a:txBody>
                  <a:tcPr/>
                </a:tc>
                <a:tc>
                  <a:txBody>
                    <a:bodyPr/>
                    <a:lstStyle/>
                    <a:p>
                      <a:pPr algn="ctr"/>
                      <a:r>
                        <a:rPr lang="en-US" sz="2000" dirty="0" smtClean="0"/>
                        <a:t>Team Captain</a:t>
                      </a:r>
                      <a:endParaRPr lang="en-US" sz="2000" dirty="0"/>
                    </a:p>
                  </a:txBody>
                  <a:tcPr/>
                </a:tc>
                <a:tc>
                  <a:txBody>
                    <a:bodyPr/>
                    <a:lstStyle/>
                    <a:p>
                      <a:pPr algn="ctr"/>
                      <a:r>
                        <a:rPr lang="en-US" sz="2000" dirty="0" smtClean="0"/>
                        <a:t>Member #2</a:t>
                      </a:r>
                      <a:endParaRPr lang="en-US" sz="2000" dirty="0"/>
                    </a:p>
                  </a:txBody>
                  <a:tcPr/>
                </a:tc>
                <a:tc>
                  <a:txBody>
                    <a:bodyPr/>
                    <a:lstStyle/>
                    <a:p>
                      <a:pPr algn="ctr"/>
                      <a:r>
                        <a:rPr lang="en-US" sz="2000" dirty="0" smtClean="0"/>
                        <a:t>Member</a:t>
                      </a:r>
                      <a:r>
                        <a:rPr lang="en-US" sz="2000" baseline="0" dirty="0" smtClean="0"/>
                        <a:t> #3</a:t>
                      </a:r>
                      <a:endParaRPr lang="en-US" sz="2000" dirty="0"/>
                    </a:p>
                  </a:txBody>
                  <a:tcPr/>
                </a:tc>
                <a:tc>
                  <a:txBody>
                    <a:bodyPr/>
                    <a:lstStyle/>
                    <a:p>
                      <a:pPr algn="ctr"/>
                      <a:r>
                        <a:rPr lang="en-US" sz="2000" dirty="0" smtClean="0"/>
                        <a:t>Member</a:t>
                      </a:r>
                      <a:r>
                        <a:rPr lang="en-US" sz="2000" baseline="0" dirty="0" smtClean="0"/>
                        <a:t> #4</a:t>
                      </a:r>
                      <a:endParaRPr lang="en-US" sz="2000" dirty="0"/>
                    </a:p>
                  </a:txBody>
                  <a:tcPr/>
                </a:tc>
                <a:tc>
                  <a:txBody>
                    <a:bodyPr/>
                    <a:lstStyle/>
                    <a:p>
                      <a:pPr algn="ctr"/>
                      <a:r>
                        <a:rPr lang="en-US" sz="2000" dirty="0" smtClean="0"/>
                        <a:t>Member #5</a:t>
                      </a:r>
                      <a:endParaRPr lang="en-US" sz="2000" dirty="0"/>
                    </a:p>
                  </a:txBody>
                  <a:tcPr/>
                </a:tc>
                <a:tc>
                  <a:txBody>
                    <a:bodyPr/>
                    <a:lstStyle/>
                    <a:p>
                      <a:pPr algn="ctr"/>
                      <a:r>
                        <a:rPr lang="en-US" sz="2000" dirty="0" smtClean="0"/>
                        <a:t>Total: Due each Monday by Noon!</a:t>
                      </a:r>
                      <a:endParaRPr lang="en-US" sz="2000" dirty="0"/>
                    </a:p>
                  </a:txBody>
                  <a:tcPr/>
                </a:tc>
              </a:tr>
              <a:tr h="803540">
                <a:tc>
                  <a:txBody>
                    <a:bodyPr/>
                    <a:lstStyle/>
                    <a:p>
                      <a:pPr algn="ctr"/>
                      <a:r>
                        <a:rPr lang="en-US" sz="1400" dirty="0" smtClean="0"/>
                        <a:t>Feb 1-7</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51759">
                <a:tc>
                  <a:txBody>
                    <a:bodyPr/>
                    <a:lstStyle/>
                    <a:p>
                      <a:pPr algn="ctr"/>
                      <a:r>
                        <a:rPr lang="en-US" sz="1400" dirty="0" smtClean="0"/>
                        <a:t>Feb 8-14</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51759">
                <a:tc>
                  <a:txBody>
                    <a:bodyPr/>
                    <a:lstStyle/>
                    <a:p>
                      <a:pPr algn="ctr"/>
                      <a:r>
                        <a:rPr lang="en-US" sz="1400" dirty="0" smtClean="0"/>
                        <a:t>Feb 15-21</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51759">
                <a:tc>
                  <a:txBody>
                    <a:bodyPr/>
                    <a:lstStyle/>
                    <a:p>
                      <a:pPr algn="ctr"/>
                      <a:r>
                        <a:rPr lang="en-US" sz="1400" dirty="0" smtClean="0"/>
                        <a:t>Feb 22-28</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03540">
                <a:tc>
                  <a:txBody>
                    <a:bodyPr/>
                    <a:lstStyle/>
                    <a:p>
                      <a:pPr algn="ctr"/>
                      <a:r>
                        <a:rPr lang="en-US" sz="1400" smtClean="0"/>
                        <a:t>Feb 29-Mar </a:t>
                      </a:r>
                      <a:r>
                        <a:rPr lang="en-US" sz="1400" dirty="0" smtClean="0"/>
                        <a:t>6</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53970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Fitness </a:t>
            </a:r>
            <a:r>
              <a:rPr lang="en-US" b="1" dirty="0" smtClean="0"/>
              <a:t>Challenge VII</a:t>
            </a:r>
            <a:br>
              <a:rPr lang="en-US" b="1" dirty="0" smtClean="0"/>
            </a:br>
            <a:r>
              <a:rPr lang="en-US" b="1" dirty="0" smtClean="0"/>
              <a:t>Exercise </a:t>
            </a:r>
            <a:r>
              <a:rPr lang="en-US" b="1" dirty="0"/>
              <a:t>&amp; Nutrition </a:t>
            </a:r>
            <a:r>
              <a:rPr lang="en-US" b="1" dirty="0" smtClean="0"/>
              <a:t>Tips</a:t>
            </a:r>
            <a:endParaRPr lang="en-US" dirty="0"/>
          </a:p>
        </p:txBody>
      </p:sp>
      <p:sp>
        <p:nvSpPr>
          <p:cNvPr id="3" name="Content Placeholder 2"/>
          <p:cNvSpPr>
            <a:spLocks noGrp="1"/>
          </p:cNvSpPr>
          <p:nvPr>
            <p:ph idx="1"/>
          </p:nvPr>
        </p:nvSpPr>
        <p:spPr/>
        <p:txBody>
          <a:bodyPr>
            <a:noAutofit/>
          </a:bodyPr>
          <a:lstStyle/>
          <a:p>
            <a:r>
              <a:rPr lang="en-US" sz="2000" dirty="0" smtClean="0"/>
              <a:t>Exercise Tips:</a:t>
            </a:r>
          </a:p>
          <a:p>
            <a:pPr lvl="1"/>
            <a:r>
              <a:rPr lang="en-US" sz="1600" dirty="0" smtClean="0"/>
              <a:t>Break your exercise session up into fifteen minute sessions if you’re a beginner.</a:t>
            </a:r>
          </a:p>
          <a:p>
            <a:pPr lvl="1"/>
            <a:r>
              <a:rPr lang="en-US" sz="1600" dirty="0" smtClean="0"/>
              <a:t>Incorporate an activity you enjoy into every exercise session.</a:t>
            </a:r>
          </a:p>
          <a:p>
            <a:pPr lvl="1"/>
            <a:r>
              <a:rPr lang="en-US" sz="1600" dirty="0" smtClean="0"/>
              <a:t>Use your exercise buddy if you’re worried about motivation.</a:t>
            </a:r>
          </a:p>
          <a:p>
            <a:pPr lvl="1"/>
            <a:r>
              <a:rPr lang="en-US" sz="1600" dirty="0" smtClean="0"/>
              <a:t>Swimming is a great low-impact workout for your entire body – And using the pool is FREE!</a:t>
            </a:r>
          </a:p>
          <a:p>
            <a:r>
              <a:rPr lang="en-US" sz="2000" dirty="0" smtClean="0"/>
              <a:t>Nutrition </a:t>
            </a:r>
            <a:r>
              <a:rPr lang="en-US" sz="2000" dirty="0"/>
              <a:t>Tips:</a:t>
            </a:r>
          </a:p>
          <a:p>
            <a:pPr lvl="1"/>
            <a:r>
              <a:rPr lang="en-US" sz="1600" dirty="0"/>
              <a:t>Drink plenty of water!  There </a:t>
            </a:r>
            <a:r>
              <a:rPr lang="en-US" sz="1600" dirty="0" smtClean="0"/>
              <a:t>are many </a:t>
            </a:r>
            <a:r>
              <a:rPr lang="en-US" sz="1600" dirty="0"/>
              <a:t>benefits that come from staying well hydrated</a:t>
            </a:r>
            <a:r>
              <a:rPr lang="en-US" sz="1600" dirty="0" smtClean="0"/>
              <a:t>.  Just a few </a:t>
            </a:r>
            <a:r>
              <a:rPr lang="en-US" sz="1600" dirty="0"/>
              <a:t>are:  </a:t>
            </a:r>
            <a:endParaRPr lang="en-US" sz="1600" dirty="0" smtClean="0"/>
          </a:p>
          <a:p>
            <a:pPr lvl="2"/>
            <a:r>
              <a:rPr lang="en-US" sz="1400" dirty="0" smtClean="0"/>
              <a:t>It gives </a:t>
            </a:r>
            <a:r>
              <a:rPr lang="en-US" sz="1400" dirty="0"/>
              <a:t>you </a:t>
            </a:r>
            <a:r>
              <a:rPr lang="en-US" sz="1400" dirty="0" smtClean="0"/>
              <a:t>more energy</a:t>
            </a:r>
          </a:p>
          <a:p>
            <a:pPr lvl="2"/>
            <a:r>
              <a:rPr lang="en-US" sz="1400" dirty="0" smtClean="0"/>
              <a:t>Keeps </a:t>
            </a:r>
            <a:r>
              <a:rPr lang="en-US" sz="1400" dirty="0"/>
              <a:t>you </a:t>
            </a:r>
            <a:r>
              <a:rPr lang="en-US" sz="1400" dirty="0" smtClean="0"/>
              <a:t>full</a:t>
            </a:r>
          </a:p>
          <a:p>
            <a:pPr lvl="2"/>
            <a:r>
              <a:rPr lang="en-US" sz="1400" dirty="0" smtClean="0"/>
              <a:t>Makes </a:t>
            </a:r>
            <a:r>
              <a:rPr lang="en-US" sz="1400" dirty="0"/>
              <a:t>your skin </a:t>
            </a:r>
            <a:r>
              <a:rPr lang="en-US" sz="1400" dirty="0" smtClean="0"/>
              <a:t>healthier</a:t>
            </a:r>
          </a:p>
          <a:p>
            <a:pPr lvl="2"/>
            <a:r>
              <a:rPr lang="en-US" sz="1400" dirty="0" smtClean="0"/>
              <a:t>Plus</a:t>
            </a:r>
            <a:r>
              <a:rPr lang="en-US" sz="1400" dirty="0"/>
              <a:t>, it is calorie free!</a:t>
            </a:r>
          </a:p>
          <a:p>
            <a:pPr lvl="1"/>
            <a:r>
              <a:rPr lang="en-US" sz="1600" dirty="0"/>
              <a:t>Don’t skip meals, especially breakfast.  </a:t>
            </a:r>
            <a:r>
              <a:rPr lang="en-US" sz="1600" dirty="0" smtClean="0"/>
              <a:t>Skipping a meal slows </a:t>
            </a:r>
            <a:r>
              <a:rPr lang="en-US" sz="1600" dirty="0"/>
              <a:t>down </a:t>
            </a:r>
            <a:r>
              <a:rPr lang="en-US" sz="1600" dirty="0" smtClean="0"/>
              <a:t>your </a:t>
            </a:r>
            <a:r>
              <a:rPr lang="en-US" sz="1600" dirty="0"/>
              <a:t>metabolism and the </a:t>
            </a:r>
            <a:r>
              <a:rPr lang="en-US" sz="1600" dirty="0" smtClean="0"/>
              <a:t>resulting hunger </a:t>
            </a:r>
            <a:r>
              <a:rPr lang="en-US" sz="1600" dirty="0"/>
              <a:t>may cause one to overeat.</a:t>
            </a:r>
          </a:p>
          <a:p>
            <a:pPr lvl="1"/>
            <a:r>
              <a:rPr lang="en-US" sz="1600" dirty="0"/>
              <a:t>Bring your lunch instead of buying it.  </a:t>
            </a:r>
            <a:r>
              <a:rPr lang="en-US" sz="1600" dirty="0" smtClean="0"/>
              <a:t>You’ll make </a:t>
            </a:r>
            <a:r>
              <a:rPr lang="en-US" sz="1600" dirty="0"/>
              <a:t>healthier choices and </a:t>
            </a:r>
            <a:r>
              <a:rPr lang="en-US" sz="1600" dirty="0" smtClean="0"/>
              <a:t>save </a:t>
            </a:r>
            <a:r>
              <a:rPr lang="en-US" sz="1600" dirty="0"/>
              <a:t>money</a:t>
            </a:r>
            <a:r>
              <a:rPr lang="en-US" sz="1600" dirty="0" smtClean="0"/>
              <a:t>!</a:t>
            </a:r>
            <a:endParaRPr lang="en-US" sz="1600" dirty="0"/>
          </a:p>
        </p:txBody>
      </p:sp>
      <p:sp>
        <p:nvSpPr>
          <p:cNvPr id="4" name="TextBox 3"/>
          <p:cNvSpPr txBox="1"/>
          <p:nvPr/>
        </p:nvSpPr>
        <p:spPr>
          <a:xfrm>
            <a:off x="5901067" y="4582638"/>
            <a:ext cx="2608150" cy="369332"/>
          </a:xfrm>
          <a:prstGeom prst="rect">
            <a:avLst/>
          </a:prstGeom>
          <a:noFill/>
          <a:ln>
            <a:solidFill>
              <a:schemeClr val="accent3"/>
            </a:solidFill>
          </a:ln>
        </p:spPr>
        <p:txBody>
          <a:bodyPr wrap="none" rtlCol="0">
            <a:spAutoFit/>
          </a:bodyPr>
          <a:lstStyle/>
          <a:p>
            <a:r>
              <a:rPr lang="en-US" b="1" dirty="0" smtClean="0">
                <a:solidFill>
                  <a:schemeClr val="accent6"/>
                </a:solidFill>
              </a:rPr>
              <a:t> </a:t>
            </a:r>
            <a:r>
              <a:rPr lang="en-US" b="1" dirty="0">
                <a:solidFill>
                  <a:schemeClr val="accent6"/>
                </a:solidFill>
              </a:rPr>
              <a:t>Don’t forget to have fun</a:t>
            </a:r>
            <a:r>
              <a:rPr lang="en-US" b="1" dirty="0" smtClean="0">
                <a:solidFill>
                  <a:schemeClr val="accent6"/>
                </a:solidFill>
              </a:rPr>
              <a:t>!</a:t>
            </a:r>
            <a:endParaRPr lang="en-US" dirty="0">
              <a:solidFill>
                <a:schemeClr val="accent6"/>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TotalTime>
  <Words>1307</Words>
  <Application>Microsoft Office PowerPoint</Application>
  <PresentationFormat>On-screen Show (4:3)</PresentationFormat>
  <Paragraphs>305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Fitness Challenge VII  Basic Guidelines</vt:lpstr>
      <vt:lpstr>Core Values</vt:lpstr>
      <vt:lpstr>Fitness Challenge VII – Calendar of Events</vt:lpstr>
      <vt:lpstr>Teaching Tuesdays</vt:lpstr>
      <vt:lpstr>Fitness Challenge VII – Point Tracker</vt:lpstr>
      <vt:lpstr>Team Captain Point Tracker</vt:lpstr>
      <vt:lpstr>Fitness Challenge VII Exercise &amp; Nutrition Tips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cf6</dc:creator>
  <cp:lastModifiedBy>Sarah Williams</cp:lastModifiedBy>
  <cp:revision>117</cp:revision>
  <cp:lastPrinted>2015-01-23T17:08:13Z</cp:lastPrinted>
  <dcterms:created xsi:type="dcterms:W3CDTF">2010-12-04T18:16:52Z</dcterms:created>
  <dcterms:modified xsi:type="dcterms:W3CDTF">2016-01-04T18:22:09Z</dcterms:modified>
</cp:coreProperties>
</file>